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85" r:id="rId3"/>
    <p:sldId id="289" r:id="rId4"/>
    <p:sldId id="296" r:id="rId5"/>
    <p:sldId id="260" r:id="rId6"/>
    <p:sldId id="261" r:id="rId7"/>
    <p:sldId id="290" r:id="rId8"/>
    <p:sldId id="284" r:id="rId9"/>
    <p:sldId id="286" r:id="rId10"/>
    <p:sldId id="262" r:id="rId11"/>
    <p:sldId id="263" r:id="rId12"/>
    <p:sldId id="264" r:id="rId13"/>
    <p:sldId id="265" r:id="rId14"/>
    <p:sldId id="266" r:id="rId15"/>
    <p:sldId id="307" r:id="rId16"/>
    <p:sldId id="278" r:id="rId17"/>
    <p:sldId id="279" r:id="rId18"/>
    <p:sldId id="280" r:id="rId19"/>
    <p:sldId id="274" r:id="rId20"/>
    <p:sldId id="276" r:id="rId21"/>
    <p:sldId id="297" r:id="rId22"/>
    <p:sldId id="267" r:id="rId23"/>
    <p:sldId id="272" r:id="rId24"/>
    <p:sldId id="300" r:id="rId25"/>
    <p:sldId id="299" r:id="rId26"/>
    <p:sldId id="298" r:id="rId27"/>
    <p:sldId id="301" r:id="rId28"/>
    <p:sldId id="302" r:id="rId29"/>
    <p:sldId id="303" r:id="rId30"/>
    <p:sldId id="304" r:id="rId31"/>
    <p:sldId id="306" r:id="rId32"/>
    <p:sldId id="282" r:id="rId33"/>
    <p:sldId id="281" r:id="rId34"/>
  </p:sldIdLst>
  <p:sldSz cx="12192000" cy="6858000"/>
  <p:notesSz cx="6858000" cy="9144000"/>
  <p:embeddedFontLst>
    <p:embeddedFont>
      <p:font typeface="a옛날목욕탕B" panose="02020600000000000000" pitchFamily="18" charset="-127"/>
      <p:regular r:id="rId36"/>
    </p:embeddedFont>
    <p:embeddedFont>
      <p:font typeface="a옛날목욕탕L" panose="02020600000000000000" pitchFamily="18" charset="-127"/>
      <p:regular r:id="rId37"/>
    </p:embeddedFont>
    <p:embeddedFont>
      <p:font typeface="Rix교차로 R" panose="02000503000000000000" pitchFamily="2" charset="-127"/>
      <p:regular r:id="rId38"/>
    </p:embeddedFont>
    <p:embeddedFont>
      <p:font typeface="Rix굴림 M" panose="02020603020101020101" pitchFamily="18" charset="-127"/>
      <p:regular r:id="rId39"/>
    </p:embeddedFont>
    <p:embeddedFont>
      <p:font typeface="Rix부산역 Heavy" panose="00000900000000000000" pitchFamily="2" charset="-127"/>
      <p:bold r:id="rId40"/>
    </p:embeddedFont>
    <p:embeddedFont>
      <p:font typeface="Rix신고딕 Regular" panose="00000500000000000000" pitchFamily="2" charset="-127"/>
      <p:regular r:id="rId41"/>
    </p:embeddedFont>
    <p:embeddedFont>
      <p:font typeface="Rix신고딕Round Bold" panose="00000800000000000000" pitchFamily="2" charset="-127"/>
      <p:bold r:id="rId42"/>
    </p:embeddedFont>
    <p:embeddedFont>
      <p:font typeface="Rix신고딕Round Heavy" panose="00000900000000000000" pitchFamily="2" charset="-127"/>
      <p:bold r:id="rId43"/>
    </p:embeddedFont>
    <p:embeddedFont>
      <p:font typeface="Rix신고딕Round Regular" panose="00000500000000000000" pitchFamily="2" charset="-127"/>
      <p:regular r:id="rId44"/>
    </p:embeddedFont>
    <p:embeddedFont>
      <p:font typeface="나눔스퀘어라운드 ExtraBold" panose="020B0600000101010101" pitchFamily="50" charset="-127"/>
      <p:bold r:id="rId45"/>
    </p:embeddedFont>
    <p:embeddedFont>
      <p:font typeface="맑은 고딕" panose="020B0503020000020004" pitchFamily="50" charset="-127"/>
      <p:regular r:id="rId46"/>
      <p:bold r:id="rId47"/>
    </p:embeddedFont>
    <p:embeddedFont>
      <p:font typeface="배달의민족 한나체 Air" panose="020B0600000101010101" pitchFamily="50" charset="-127"/>
      <p:regular r:id="rId48"/>
    </p:embeddedFont>
    <p:embeddedFont>
      <p:font typeface="배달의민족 한나체 Pro" panose="020B0600000101010101" pitchFamily="50" charset="-127"/>
      <p:regular r:id="rId4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10C"/>
    <a:srgbClr val="FFFFCC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4" autoAdjust="0"/>
    <p:restoredTop sz="92385" autoAdjust="0"/>
  </p:normalViewPr>
  <p:slideViewPr>
    <p:cSldViewPr snapToGrid="0">
      <p:cViewPr varScale="1">
        <p:scale>
          <a:sx n="79" d="100"/>
          <a:sy n="79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872C-3972-4F27-BA36-223CA83B2EA5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A3822-73F1-4DF4-8509-F72F148154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55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342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심리학과의 진로는 여기까지 이야기하도록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심리학과 학사정보를 알려드리도록 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학기별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이수학점에 관해 이야기하자면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학기당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학년 학우분들은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3,4,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학년 학우분들은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학점 이수 가능하십니다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02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다음으로 졸업조건을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학년도 이후 합격자의 졸업을 위해서는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학기 등록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졸업학점 등록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졸업평가 합격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국제어학점 충족이 조건들이나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학년도부터 심리학과 졸업논문을 통한 졸업평가를 시행하지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졸업논문제도의 폐지로 졸업을 원치 않으나 자동으로 졸업이 되어 버릴 경우를 대비해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졸업평가 면제 신청원을 제출한 학생에 한하여 졸업평가에서 면제 될 예정입니다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99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256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심리학과 학우분들의 진로는 크게 두 가지로 나눌 수 있다고 생각합니다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대학원을 입학하여 학문을 좀 더 공부하는 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두 번째는 취업을 통해 사회로 진출하는 길이 그것이죠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41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성균관대학교 대학원에 대한 추가적인 이야기로는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성균관대 심리학 전공은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BK21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플러스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우수 교육연구단에 선정되기도 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BK21+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창조경제를 실현할 석박사급 창의인재를 양성하고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창의성에 기반한 새로운 지식과 기술의 창조를 지원하기 위한 사업인데요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영향으로 성균관대학교 대학원 입학 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BK21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플러스사업 참여대학원생에겐 대학원 장학금 제공 등 대학원 입학 지원이 굉장히 좋다고 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이외에도 교내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외로 여러 탁월한 성과와 명성을 과시하고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65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성균관대학교 대학원에 대한 추가적인 이야기로는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성균관대 심리학 전공은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BK21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플러스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우수 교육연구단에 선정되기도 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BK21+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창조경제를 실현할 석박사급 창의인재를 양성하고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창의성에 기반한 새로운 지식과 기술의 창조를 지원하기 위한 사업인데요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영향으로 성균관대학교 대학원 입학 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BK21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플러스사업 참여대학원생에겐 대학원 장학금 제공 등 대학원 입학 지원이 굉장히 좋다고 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이외에도 교내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외로 여러 탁월한 성과와 명성을 과시하고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85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224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668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510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82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004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169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603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965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사이콜로지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심리학과 학부생의 축제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졸업생 선배님으로부터 생생한 경험담을 들어볼 수도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가지 취업 정보가 제공되며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교수님과 여러 이야기를 나누어 볼 수 있는 자리입니다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14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29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48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97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 차례로 심리학과의 주요행사를 소개해드리겠습니다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행사는 오늘 다 같이 즐기실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전공캠프입니다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전공캠프는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학기를 시작하기 전 매년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박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일간 심리학과 가족들 모두 함께 떠나는 캠프입니다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심리학을 배우기 시작할 전공진입생과 복수전공생들 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학년 전공예약생들에게는 앞으로 함께 공부할 학우들 선배님들과 친분을 쌓고 심리학과의 분위기를 미리 느껴볼 수 있는 기회이고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전반적인 과 생활 팁에 대한 소개와 즐거운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레크레이션이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이루어집니다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66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 차례로 심리학과의 주요행사를 소개해드리겠습니다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행사는 오늘 다 같이 즐기실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전공캠프입니다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전공캠프는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학기를 시작하기 전 매년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박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일간 심리학과 가족들 모두 함께 떠나는 캠프입니다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심리학을 배우기 시작할 전공진입생과 복수전공생들 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학년 전공예약생들에게는 앞으로 함께 공부할 학우들 선배님들과 친분을 쌓고 심리학과의 분위기를 미리 느껴볼 수 있는 기회이고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전반적인 과 생활 팁에 대한 소개와 즐거운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레크레이션이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이루어집니다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97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행사는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심리학연구발표회입니다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 행사는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간 학생들이 학회 활동 혹은 전공 수업시간에 진행한 연구를 발표하는 행사입니다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교수님들도 발표회에 참석하셔서 학생들의 연구에 대해 조언을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해주시며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 팀을 선정하여 상장과 소정의 상금도 수여합니다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38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사이콜로지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날에는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심리학과 학부생의 축제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졸업생 선배님으로부터 생생한 경험담을 들어볼 수도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가지 취업 정보가 제공되며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교수님과 여러 이야기를 나누어 볼 수 있는 자리를 가질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3822-73F1-4DF4-8509-F72F1481547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2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99E027-8AE9-44DE-A223-123A2F918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F490CDD-6BDB-4989-B5C8-B270977CB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A6C673-3BEA-4BE9-BAFF-BE461F0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D82CBC-F170-408D-A335-55B63131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167BDA-DB9C-412A-937E-CB81F997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7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46041D-9E40-476D-9642-7DF4396D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5975214-714E-4F49-B46C-8FD08A143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3A8202-F808-4851-99F5-4882EEE9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34EA7D-46E7-4CAA-804A-4FE40DD1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49DCF5-16D3-4CCD-BB26-3F28C3BA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42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775154-45E8-4E15-BB4F-41A8E2A7E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B83CE4-4A24-4A73-ABD6-172DF2943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66913A-BF92-424E-A63D-C6C9A359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0A0910-8F46-4023-8299-E253C807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543848-BC9D-487F-A1BE-29CC6C02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26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1287B0-F61A-454E-812D-C2BC1535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E8D23-F5B8-40E2-A586-0334D6A2B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BF6672-2E05-4C20-899C-9244D2E4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CEBDA3-0CC2-4D34-9052-2F172E03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328C54-337E-42DE-8872-1F38A153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6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8CA7D6-FD02-431D-A4B8-20DE867D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8EDF8D-42E2-4E83-BF90-6CA65EE71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934158-0542-4AB8-B6AD-1D3CE7FE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8040EC-4433-400D-8902-64F7694C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3FBDC3-4BA4-4983-A73D-BE7D46EB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88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F8F08-4AD0-4742-888F-2CD3467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68C4F3-A18A-40D6-92C9-CEA432481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2ABF2E-D619-493F-9DD2-7D505CB96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D1EC77-C36B-458A-A9E4-3CB86FF4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1745B0-7B58-4625-81D1-47B23223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FC3AED-8B32-4A75-9502-0A80187B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61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7C33DD-F5B9-4682-9F51-29981EBF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EABEBB-25A5-4C0D-9AD2-C11F1409D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A876B4-F28D-4D7E-A401-FAAEDFDAF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ECE97D5-96F1-48B5-825C-84D8E5BEC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821C67-2B43-47E9-BD7F-7DAEACCA1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F8514B-C541-4A95-A1AA-471C982B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AF70EA6-C292-4F67-ABCB-18EA011A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9917AB3-9697-48E6-A811-D9B183C1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01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CA468F-5B83-4BA7-8405-220B83AF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5CA9A1A-66F1-4F84-B450-5E5CAC5A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11CC12-CDFC-4B16-B472-C0311B1E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072706-25F8-417D-813B-0D710D65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13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8DDC363-A81F-4384-826F-59D8C46E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8FBB702-F629-4833-8002-3603D2D3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2A0466-7480-425C-AEEC-ABA04249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38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A32ACF-9EEA-49A2-BB79-08EFFC00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A3C4CC-C81B-430E-A9E5-F974498E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76B62A-1712-4DB0-8871-FC565BF40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6CBF73-0412-4F00-85BD-FEA3784F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D289B3-24BF-486A-B88C-72D678AF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8E32C0-B6CC-466D-B765-B357F91D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01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EE3220-39AE-4D42-A103-72E2AD64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1EC93D2-469F-4F06-B592-A2C998D0D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6A3192-71D6-420A-9DC7-8B64DDFCF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98BAF1-7323-4127-8371-46B28A0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0E5D0E-AE21-4DA8-BF92-C1852C34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A33C5D-2B63-4CA9-8D10-C396EFD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44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17A511F-3B8C-40F7-B975-4FF2930C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65CCE6-A479-4D11-9A42-D30938AD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A16346-5D71-4D8E-9FD4-9DE09ED15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681F-75B8-4725-9C91-5895116D72E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B2F468-BF23-4260-A337-6E0F8B72C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33D9DE-22DF-45E6-9464-8876BF82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6E93-A6B4-45F8-A0E9-9865E5F2E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39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sych.skku.edu/" TargetMode="Externa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F04E28A-F96A-44FB-9DCE-AD7BDFFDC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918089"/>
            <a:ext cx="3394364" cy="327629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87831E3-8803-4678-81F4-575BB9E48F3C}"/>
              </a:ext>
            </a:extLst>
          </p:cNvPr>
          <p:cNvSpPr/>
          <p:nvPr/>
        </p:nvSpPr>
        <p:spPr>
          <a:xfrm>
            <a:off x="2978719" y="4970254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1514ABE-2897-4A93-9132-708AE46E68DE}"/>
              </a:ext>
            </a:extLst>
          </p:cNvPr>
          <p:cNvSpPr/>
          <p:nvPr/>
        </p:nvSpPr>
        <p:spPr>
          <a:xfrm>
            <a:off x="3214248" y="4790144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F67EEAE-1213-4711-B6CB-3A0540F89E48}"/>
              </a:ext>
            </a:extLst>
          </p:cNvPr>
          <p:cNvSpPr/>
          <p:nvPr/>
        </p:nvSpPr>
        <p:spPr>
          <a:xfrm rot="10800000">
            <a:off x="9047021" y="4970254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71F2D86-AE6D-4C60-8613-CACFFBC208BB}"/>
              </a:ext>
            </a:extLst>
          </p:cNvPr>
          <p:cNvSpPr/>
          <p:nvPr/>
        </p:nvSpPr>
        <p:spPr>
          <a:xfrm rot="10800000">
            <a:off x="8811492" y="4790144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791CC-73A9-43BE-8116-5D3933C17B7D}"/>
              </a:ext>
            </a:extLst>
          </p:cNvPr>
          <p:cNvSpPr txBox="1"/>
          <p:nvPr/>
        </p:nvSpPr>
        <p:spPr>
          <a:xfrm>
            <a:off x="3449778" y="4900979"/>
            <a:ext cx="536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Rix교차로 R" panose="02000503000000000000" pitchFamily="2" charset="-127"/>
                <a:ea typeface="Rix교차로 R" panose="02000503000000000000" pitchFamily="2" charset="-127"/>
              </a:rPr>
              <a:t>All ABOUT </a:t>
            </a:r>
            <a:r>
              <a:rPr lang="ko-KR" altLang="en-US" sz="3600" dirty="0">
                <a:latin typeface="Rix교차로 R" panose="02000503000000000000" pitchFamily="2" charset="-127"/>
                <a:ea typeface="Rix교차로 R" panose="02000503000000000000" pitchFamily="2" charset="-127"/>
              </a:rPr>
              <a:t>심리학과</a:t>
            </a:r>
          </a:p>
        </p:txBody>
      </p:sp>
    </p:spTree>
    <p:extLst>
      <p:ext uri="{BB962C8B-B14F-4D97-AF65-F5344CB8AC3E}">
        <p14:creationId xmlns:p14="http://schemas.microsoft.com/office/powerpoint/2010/main" val="188088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a가로수" panose="02020600000000000000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a가로수" panose="02020600000000000000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연구방법론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04F397-C53B-4C33-AB5E-90B8BB83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64" y="3175385"/>
            <a:ext cx="9906009" cy="1304925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9B3F1C1-F225-45BF-9EF5-420F16F96DB4}"/>
              </a:ext>
            </a:extLst>
          </p:cNvPr>
          <p:cNvSpPr/>
          <p:nvPr/>
        </p:nvSpPr>
        <p:spPr>
          <a:xfrm>
            <a:off x="1083360" y="1618808"/>
            <a:ext cx="9821887" cy="1177658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방법론을 올바르게 적용하여 </a:t>
            </a:r>
            <a:r>
              <a:rPr lang="ko-KR" altLang="en-US" b="1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심리</a:t>
            </a:r>
            <a:r>
              <a:rPr lang="en-US" altLang="ko-KR" b="1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/</a:t>
            </a:r>
            <a:r>
              <a:rPr lang="ko-KR" altLang="en-US" b="1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행동적 속성의 측정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에 관한 이론과 기술을 다루며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심리학 연구에서 쓰이는 자료 분석을 위한 </a:t>
            </a:r>
            <a:r>
              <a:rPr lang="ko-KR" altLang="en-US" b="1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통계적</a:t>
            </a:r>
            <a:r>
              <a:rPr lang="en-US" altLang="ko-KR" b="1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/</a:t>
            </a:r>
            <a:r>
              <a:rPr lang="ko-KR" altLang="en-US" b="1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수리적 모형의 개발과 검증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이 이루어진다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Rix신고딕Round Regular" panose="00000500000000000000" pitchFamily="2" charset="-127"/>
              <a:ea typeface="Rix신고딕Round Regular" panose="000005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1C6E188-A631-471F-8813-E734D01FE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73" y="4480310"/>
            <a:ext cx="9906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9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인지심리학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04F397-C53B-4C33-AB5E-90B8BB83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64" y="3175385"/>
            <a:ext cx="9906009" cy="130492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5727540-B57F-497F-BD28-2CC03D5D9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64" y="4497447"/>
            <a:ext cx="9893874" cy="2038350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9B3F1C1-F225-45BF-9EF5-420F16F96DB4}"/>
              </a:ext>
            </a:extLst>
          </p:cNvPr>
          <p:cNvSpPr/>
          <p:nvPr/>
        </p:nvSpPr>
        <p:spPr>
          <a:xfrm>
            <a:off x="1083360" y="1609930"/>
            <a:ext cx="9821887" cy="1177658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인간의 행동과 정신과정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을 실험적 방법으로 연구하는 학문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감각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지각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학습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기억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언어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사고 등의 다양한 연구주제를 포함한다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Rix신고딕Round Regular" panose="00000500000000000000" pitchFamily="2" charset="-127"/>
              <a:ea typeface="Rix신고딕Round Regular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643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산업 및 조직심리학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04F397-C53B-4C33-AB5E-90B8BB83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64" y="3175385"/>
            <a:ext cx="9906009" cy="1304925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9B3F1C1-F225-45BF-9EF5-420F16F96DB4}"/>
              </a:ext>
            </a:extLst>
          </p:cNvPr>
          <p:cNvSpPr/>
          <p:nvPr/>
        </p:nvSpPr>
        <p:spPr>
          <a:xfrm>
            <a:off x="1083360" y="1627686"/>
            <a:ext cx="9821887" cy="1177658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직업 현장에 심리학을 응용</a:t>
            </a:r>
            <a:r>
              <a:rPr lang="ko-KR" altLang="en-US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하고자 하는 분야</a:t>
            </a:r>
            <a:r>
              <a:rPr lang="en-US" altLang="ko-KR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심리학의 원리들을 다양한 형태의 조직과 그곳에서 종사하는 사람들에게 적용시켜 연구한다</a:t>
            </a:r>
            <a:r>
              <a:rPr lang="en-US" altLang="ko-KR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Rix굴림 M" panose="02020603020101020101" pitchFamily="18" charset="-127"/>
              <a:ea typeface="Rix굴림 M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9A7A239-EB88-4862-8C31-03D00E3E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40" y="4480310"/>
            <a:ext cx="99155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임상심리학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04F397-C53B-4C33-AB5E-90B8BB83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64" y="3175385"/>
            <a:ext cx="9906009" cy="1304925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9B3F1C1-F225-45BF-9EF5-420F16F96DB4}"/>
              </a:ext>
            </a:extLst>
          </p:cNvPr>
          <p:cNvSpPr/>
          <p:nvPr/>
        </p:nvSpPr>
        <p:spPr>
          <a:xfrm>
            <a:off x="1083360" y="1627686"/>
            <a:ext cx="9821887" cy="1177658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개인이나 집단이 겪는 </a:t>
            </a:r>
            <a:r>
              <a:rPr lang="ko-KR" altLang="en-US" b="1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심리적 문제를 이해하고 평가하여 치료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하는 것에 초점을 둔다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우울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중독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성격장애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섭식장애 등의 정신건강과 관련된 다양한 영역의 문제를 다룬다</a:t>
            </a:r>
            <a:r>
              <a:rPr lang="en-US" altLang="ko-KR" dirty="0">
                <a:solidFill>
                  <a:schemeClr val="tx1"/>
                </a:solidFill>
                <a:latin typeface="Rix신고딕Round Regular" panose="00000500000000000000" pitchFamily="2" charset="-127"/>
                <a:ea typeface="Rix신고딕Round Regular" panose="00000500000000000000" pitchFamily="2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Rix신고딕Round Regular" panose="00000500000000000000" pitchFamily="2" charset="-127"/>
              <a:ea typeface="Rix신고딕Round Regular" panose="000005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AA6121-2D65-458B-B9BD-153F274F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64" y="4480310"/>
            <a:ext cx="9906009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7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사회심리학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04F397-C53B-4C33-AB5E-90B8BB83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64" y="3175385"/>
            <a:ext cx="9906009" cy="1304925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9B3F1C1-F225-45BF-9EF5-420F16F96DB4}"/>
              </a:ext>
            </a:extLst>
          </p:cNvPr>
          <p:cNvSpPr/>
          <p:nvPr/>
        </p:nvSpPr>
        <p:spPr>
          <a:xfrm>
            <a:off x="1083360" y="1627686"/>
            <a:ext cx="9821887" cy="1177658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err="1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개인과</a:t>
            </a:r>
            <a:r>
              <a:rPr lang="ko-KR" altLang="en-US" b="1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 개인</a:t>
            </a:r>
            <a:r>
              <a:rPr lang="en-US" altLang="ko-KR" b="1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, </a:t>
            </a:r>
            <a:r>
              <a:rPr lang="ko-KR" altLang="en-US" b="1" dirty="0" err="1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개인과</a:t>
            </a:r>
            <a:r>
              <a:rPr lang="ko-KR" altLang="en-US" b="1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 사회가 서로 주고받는 영향</a:t>
            </a:r>
            <a:r>
              <a:rPr lang="ko-KR" altLang="en-US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과 과정에 대한 연구에 초점</a:t>
            </a:r>
            <a:r>
              <a:rPr lang="en-US" altLang="ko-KR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집단심리</a:t>
            </a:r>
            <a:r>
              <a:rPr lang="en-US" altLang="ko-KR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대인교류</a:t>
            </a:r>
            <a:r>
              <a:rPr lang="en-US" altLang="ko-KR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문화심리</a:t>
            </a:r>
            <a:r>
              <a:rPr lang="en-US" altLang="ko-KR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동기</a:t>
            </a:r>
            <a:r>
              <a:rPr lang="en-US" altLang="ko-KR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정서 및 성격분야 등 다양한 세부영역으로 나뉜다</a:t>
            </a:r>
            <a:r>
              <a:rPr lang="en-US" altLang="ko-KR" dirty="0">
                <a:solidFill>
                  <a:schemeClr val="tx1"/>
                </a:solidFill>
                <a:latin typeface="Rix굴림 M" panose="02020603020101020101" pitchFamily="18" charset="-127"/>
                <a:ea typeface="Rix굴림 M" panose="02020603020101020101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Rix굴림 M" panose="02020603020101020101" pitchFamily="18" charset="-127"/>
              <a:ea typeface="Rix굴림 M" panose="020206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6E986FE-AF56-4BCE-821A-8F866A88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4" y="4480310"/>
            <a:ext cx="9896169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6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 학회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9F06E4-E22D-4F95-9112-A4B2B648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12" y="1471822"/>
            <a:ext cx="2177208" cy="30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B31232C-0605-4DBC-BF75-D3E6DAC9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96" y="1471822"/>
            <a:ext cx="2177208" cy="30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103BDA-5F2C-4D29-AC51-04909699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372" y="1471822"/>
            <a:ext cx="2177208" cy="30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B98FE-36BB-4810-A1B4-41140A14BF5B}"/>
              </a:ext>
            </a:extLst>
          </p:cNvPr>
          <p:cNvSpPr txBox="1"/>
          <p:nvPr/>
        </p:nvSpPr>
        <p:spPr>
          <a:xfrm>
            <a:off x="1089024" y="4814276"/>
            <a:ext cx="2772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치유</a:t>
            </a:r>
            <a:endParaRPr lang="en-US" altLang="ko-KR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ctr"/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임상심리 학회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</a:p>
          <a:p>
            <a:pPr algn="ctr"/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ctr"/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다양한 정신병리와 심리적 문제를 진단하고 치료하는 임상심리를 공부하는 학회입니다</a:t>
            </a:r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  <a:endParaRPr lang="ko-KR" altLang="en-US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6BCA9-0574-4623-AE99-7CF519A540A6}"/>
              </a:ext>
            </a:extLst>
          </p:cNvPr>
          <p:cNvSpPr txBox="1"/>
          <p:nvPr/>
        </p:nvSpPr>
        <p:spPr>
          <a:xfrm>
            <a:off x="4709808" y="4675776"/>
            <a:ext cx="2772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ESP</a:t>
            </a:r>
          </a:p>
          <a:p>
            <a:pPr algn="ctr"/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사회심리 학회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</a:p>
          <a:p>
            <a:pPr algn="ctr"/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ctr"/>
            <a:r>
              <a:rPr lang="ko-KR" altLang="en-US" dirty="0"/>
              <a:t> </a:t>
            </a:r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사회심리학을 공부하는 학회로</a:t>
            </a:r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 </a:t>
            </a:r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사람들이 어떻게 서로의 심리에 영향을 주고받는지를 함께 탐구합니다</a:t>
            </a:r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  <a:endParaRPr lang="ko-KR" altLang="en-US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FECF45-7C33-4575-A042-1E3A28878A3E}"/>
              </a:ext>
            </a:extLst>
          </p:cNvPr>
          <p:cNvSpPr txBox="1"/>
          <p:nvPr/>
        </p:nvSpPr>
        <p:spPr>
          <a:xfrm>
            <a:off x="7922272" y="4675776"/>
            <a:ext cx="3861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IOP</a:t>
            </a:r>
          </a:p>
          <a:p>
            <a:pPr algn="ctr"/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산업 및 조직심리 학회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</a:p>
          <a:p>
            <a:pPr algn="ctr"/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ctr"/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산업</a:t>
            </a:r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 </a:t>
            </a:r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조직 내 인간 행동에 대한 연구를 통해 조직과 회사가 어떻게 본연의 목적을 효과적으로 달성 할 수 있을지 조직원들의 마음과 행동에 집중해서 공부합니다</a:t>
            </a:r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.</a:t>
            </a:r>
            <a:endParaRPr lang="ko-KR" altLang="en-US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5585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학과 주요행사 </a:t>
            </a:r>
            <a:r>
              <a:rPr lang="en-US" altLang="ko-KR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- “</a:t>
            </a:r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전공캠프</a:t>
            </a:r>
            <a:r>
              <a:rPr lang="en-US" altLang="ko-KR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”</a:t>
            </a:r>
            <a:endParaRPr lang="ko-KR" altLang="en-US" sz="40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pic>
        <p:nvPicPr>
          <p:cNvPr id="5" name="그림 4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22F158D4-FD40-4BEA-B898-6C9F886DA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3" y="1613907"/>
            <a:ext cx="3548610" cy="4731479"/>
          </a:xfrm>
          <a:prstGeom prst="rect">
            <a:avLst/>
          </a:prstGeom>
        </p:spPr>
      </p:pic>
      <p:pic>
        <p:nvPicPr>
          <p:cNvPr id="3" name="그림 2" descr="실내, 천장, 사람, 사람들이(가) 표시된 사진&#10;&#10;자동 생성된 설명">
            <a:extLst>
              <a:ext uri="{FF2B5EF4-FFF2-40B4-BE49-F238E27FC236}">
                <a16:creationId xmlns:a16="http://schemas.microsoft.com/office/drawing/2014/main" id="{7052C453-224A-4B2C-AEB9-0508BE6CF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20" y="1613907"/>
            <a:ext cx="5655749" cy="45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6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2" y="512614"/>
            <a:ext cx="710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학과 주요행사 </a:t>
            </a:r>
            <a:r>
              <a:rPr lang="en-US" altLang="ko-KR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- “</a:t>
            </a:r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연구발표회</a:t>
            </a:r>
            <a:r>
              <a:rPr lang="en-US" altLang="ko-KR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”</a:t>
            </a:r>
            <a:endParaRPr lang="ko-KR" altLang="en-US" sz="40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pic>
        <p:nvPicPr>
          <p:cNvPr id="8194" name="Picture 2" descr="ì´ë¯¸ì§: ì¬ë 3ëª, ì¬ëë¤ì´ ìì ìë ì¤, ì¤ë´">
            <a:extLst>
              <a:ext uri="{FF2B5EF4-FFF2-40B4-BE49-F238E27FC236}">
                <a16:creationId xmlns:a16="http://schemas.microsoft.com/office/drawing/2014/main" id="{F237F60B-5F3C-4FFA-9E88-3F80DD18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80" y="1773032"/>
            <a:ext cx="4804203" cy="40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 descr="음식이(가) 표시된 사진&#10;&#10;자동 생성된 설명">
            <a:extLst>
              <a:ext uri="{FF2B5EF4-FFF2-40B4-BE49-F238E27FC236}">
                <a16:creationId xmlns:a16="http://schemas.microsoft.com/office/drawing/2014/main" id="{C8917ECF-2501-4B0E-8721-6808B93C1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27" y="1773032"/>
            <a:ext cx="4523361" cy="406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2" y="512614"/>
            <a:ext cx="710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학과주요 행사 </a:t>
            </a:r>
            <a:r>
              <a:rPr lang="en-US" altLang="ko-KR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- “</a:t>
            </a:r>
            <a:r>
              <a:rPr lang="ko-KR" altLang="en-US" sz="4000" dirty="0" err="1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싸이콜로지</a:t>
            </a:r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 데이</a:t>
            </a:r>
            <a:r>
              <a:rPr lang="en-US" altLang="ko-KR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”</a:t>
            </a:r>
            <a:endParaRPr lang="ko-KR" altLang="en-US" sz="40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pic>
        <p:nvPicPr>
          <p:cNvPr id="14340" name="Picture 4" descr="ì´ë¯¸ì§: ì¬ë 3ëª, ì¬ëë¤ì´ ìì ìë ì¤, ì¤ë´">
            <a:extLst>
              <a:ext uri="{FF2B5EF4-FFF2-40B4-BE49-F238E27FC236}">
                <a16:creationId xmlns:a16="http://schemas.microsoft.com/office/drawing/2014/main" id="{7E669C20-E6FE-4E90-814F-7B502832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92" y="1925993"/>
            <a:ext cx="5214127" cy="40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76462D9-F4DF-4BA2-8DB9-D821DB794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60" y="1668024"/>
            <a:ext cx="3574165" cy="45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8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 학사정보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E82AAA4-116B-4C26-AEC0-8AD2EC8C8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47" y="1735580"/>
            <a:ext cx="10153650" cy="2409825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19F5A98D-6204-4D83-BFEA-0F671572D225}"/>
              </a:ext>
            </a:extLst>
          </p:cNvPr>
          <p:cNvSpPr/>
          <p:nvPr/>
        </p:nvSpPr>
        <p:spPr>
          <a:xfrm>
            <a:off x="6471399" y="2011519"/>
            <a:ext cx="2324911" cy="2409825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E2A9C7D-F7BB-4A07-910B-DB2615DDE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73" y="4731113"/>
            <a:ext cx="11070077" cy="888000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A3E7DAF-E7BD-475F-8202-007FFE793A32}"/>
              </a:ext>
            </a:extLst>
          </p:cNvPr>
          <p:cNvSpPr/>
          <p:nvPr/>
        </p:nvSpPr>
        <p:spPr>
          <a:xfrm>
            <a:off x="3005848" y="4731113"/>
            <a:ext cx="8664102" cy="444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06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080649" y="514401"/>
            <a:ext cx="232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INDEX</a:t>
            </a:r>
            <a:endParaRPr lang="ko-KR" altLang="en-US" sz="40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3465E38-EBAE-4D77-BFA3-2EAF3474933F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2905681" y="3609020"/>
            <a:ext cx="1944216" cy="8280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A188E06-2F57-4E8A-99CB-783D33DF763F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5209937" y="3609020"/>
            <a:ext cx="1728192" cy="64807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106D5F8F-F078-4F25-ADC5-45E2086E0E4F}"/>
              </a:ext>
            </a:extLst>
          </p:cNvPr>
          <p:cNvCxnSpPr>
            <a:cxnSpLocks/>
            <a:stCxn id="30" idx="2"/>
            <a:endCxn id="27" idx="6"/>
          </p:cNvCxnSpPr>
          <p:nvPr/>
        </p:nvCxnSpPr>
        <p:spPr>
          <a:xfrm flipH="1">
            <a:off x="7298169" y="4041068"/>
            <a:ext cx="1728192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A6CC165-5E7D-4067-8751-5E71383B39C7}"/>
              </a:ext>
            </a:extLst>
          </p:cNvPr>
          <p:cNvGrpSpPr/>
          <p:nvPr/>
        </p:nvGrpSpPr>
        <p:grpSpPr>
          <a:xfrm>
            <a:off x="2689657" y="4293096"/>
            <a:ext cx="360040" cy="360040"/>
            <a:chOff x="1331640" y="4077072"/>
            <a:chExt cx="360040" cy="3600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76A2A85-14BF-4D9E-83EC-45D2F381868A}"/>
                </a:ext>
              </a:extLst>
            </p:cNvPr>
            <p:cNvSpPr/>
            <p:nvPr/>
          </p:nvSpPr>
          <p:spPr>
            <a:xfrm>
              <a:off x="1331640" y="4077072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1FB64713-76F0-4E16-ABB8-45E01A87BB4C}"/>
                </a:ext>
              </a:extLst>
            </p:cNvPr>
            <p:cNvSpPr/>
            <p:nvPr/>
          </p:nvSpPr>
          <p:spPr>
            <a:xfrm>
              <a:off x="1403648" y="4149080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EE58B93-1E96-4131-8F2D-8DF654021E53}"/>
              </a:ext>
            </a:extLst>
          </p:cNvPr>
          <p:cNvGrpSpPr/>
          <p:nvPr/>
        </p:nvGrpSpPr>
        <p:grpSpPr>
          <a:xfrm>
            <a:off x="4849897" y="3429000"/>
            <a:ext cx="360040" cy="360040"/>
            <a:chOff x="3491880" y="3212976"/>
            <a:chExt cx="360040" cy="3600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5B0B3CC5-BEEA-4238-AE0B-0D463ECB97E6}"/>
                </a:ext>
              </a:extLst>
            </p:cNvPr>
            <p:cNvSpPr/>
            <p:nvPr/>
          </p:nvSpPr>
          <p:spPr>
            <a:xfrm>
              <a:off x="3491880" y="3212976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F2BDC28-5219-4209-8AF1-37D5C653F12A}"/>
                </a:ext>
              </a:extLst>
            </p:cNvPr>
            <p:cNvSpPr/>
            <p:nvPr/>
          </p:nvSpPr>
          <p:spPr>
            <a:xfrm>
              <a:off x="3563888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8317FB2-7C43-4A04-992D-CD81506429ED}"/>
              </a:ext>
            </a:extLst>
          </p:cNvPr>
          <p:cNvGrpSpPr/>
          <p:nvPr/>
        </p:nvGrpSpPr>
        <p:grpSpPr>
          <a:xfrm>
            <a:off x="6938129" y="4077072"/>
            <a:ext cx="360040" cy="360040"/>
            <a:chOff x="5580112" y="3861048"/>
            <a:chExt cx="360040" cy="3600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5F81A090-7C62-4866-82BB-19E41FC897FF}"/>
                </a:ext>
              </a:extLst>
            </p:cNvPr>
            <p:cNvSpPr/>
            <p:nvPr/>
          </p:nvSpPr>
          <p:spPr>
            <a:xfrm>
              <a:off x="5580112" y="3861048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F0649A70-27AD-4DC9-82EA-797DDA2142DE}"/>
                </a:ext>
              </a:extLst>
            </p:cNvPr>
            <p:cNvSpPr/>
            <p:nvPr/>
          </p:nvSpPr>
          <p:spPr>
            <a:xfrm>
              <a:off x="5652120" y="3933056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AE8E99F-BE7C-4412-9B36-52229EECBB3E}"/>
              </a:ext>
            </a:extLst>
          </p:cNvPr>
          <p:cNvGrpSpPr/>
          <p:nvPr/>
        </p:nvGrpSpPr>
        <p:grpSpPr>
          <a:xfrm>
            <a:off x="9026361" y="3861048"/>
            <a:ext cx="360040" cy="360040"/>
            <a:chOff x="7668344" y="3645024"/>
            <a:chExt cx="360040" cy="3600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1517037-91B9-4536-9115-5883E38EF64B}"/>
                </a:ext>
              </a:extLst>
            </p:cNvPr>
            <p:cNvSpPr/>
            <p:nvPr/>
          </p:nvSpPr>
          <p:spPr>
            <a:xfrm>
              <a:off x="7668344" y="3645024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072546BA-D28C-435A-8732-C6D6656C26F9}"/>
                </a:ext>
              </a:extLst>
            </p:cNvPr>
            <p:cNvSpPr/>
            <p:nvPr/>
          </p:nvSpPr>
          <p:spPr>
            <a:xfrm>
              <a:off x="7740352" y="3717032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7071707-4B67-4F85-8584-3D0FE4BBD369}"/>
              </a:ext>
            </a:extLst>
          </p:cNvPr>
          <p:cNvSpPr txBox="1"/>
          <p:nvPr/>
        </p:nvSpPr>
        <p:spPr>
          <a:xfrm>
            <a:off x="3905433" y="2375654"/>
            <a:ext cx="2248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성균관대학교</a:t>
            </a:r>
            <a:endParaRPr lang="en-US" altLang="ko-KR" sz="2600" dirty="0">
              <a:solidFill>
                <a:schemeClr val="tx1">
                  <a:lumMod val="75000"/>
                  <a:lumOff val="25000"/>
                </a:scheme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심리학과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D66A26-CD52-4710-BF47-50114F3D3FF9}"/>
              </a:ext>
            </a:extLst>
          </p:cNvPr>
          <p:cNvSpPr txBox="1"/>
          <p:nvPr/>
        </p:nvSpPr>
        <p:spPr>
          <a:xfrm>
            <a:off x="8261917" y="2878486"/>
            <a:ext cx="2248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패널 인터뷰</a:t>
            </a:r>
            <a:endParaRPr lang="en-US" altLang="ko-KR" sz="2600" dirty="0">
              <a:solidFill>
                <a:schemeClr val="tx1">
                  <a:lumMod val="75000"/>
                  <a:lumOff val="25000"/>
                </a:scheme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및 </a:t>
            </a:r>
            <a:r>
              <a:rPr lang="en-US" altLang="ko-KR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QnA</a:t>
            </a:r>
            <a:endParaRPr lang="ko-KR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0A6F54-2B77-45E7-AA3D-EF8131503AE3}"/>
              </a:ext>
            </a:extLst>
          </p:cNvPr>
          <p:cNvSpPr txBox="1"/>
          <p:nvPr/>
        </p:nvSpPr>
        <p:spPr>
          <a:xfrm>
            <a:off x="5993665" y="2954268"/>
            <a:ext cx="2248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졸업 후 </a:t>
            </a:r>
            <a:endParaRPr lang="en-US" altLang="ko-KR" sz="2600" dirty="0">
              <a:solidFill>
                <a:schemeClr val="tx1">
                  <a:lumMod val="75000"/>
                  <a:lumOff val="25000"/>
                </a:scheme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향후 진로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FFA10B-8B01-4B37-85F5-F0D2AD84C7D0}"/>
              </a:ext>
            </a:extLst>
          </p:cNvPr>
          <p:cNvSpPr txBox="1"/>
          <p:nvPr/>
        </p:nvSpPr>
        <p:spPr>
          <a:xfrm>
            <a:off x="1781197" y="3589794"/>
            <a:ext cx="2248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심리학이란</a:t>
            </a:r>
          </a:p>
        </p:txBody>
      </p:sp>
    </p:spTree>
    <p:extLst>
      <p:ext uri="{BB962C8B-B14F-4D97-AF65-F5344CB8AC3E}">
        <p14:creationId xmlns:p14="http://schemas.microsoft.com/office/powerpoint/2010/main" val="192750803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 학사정보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9C5D2D-943B-4764-8C8B-36DD01999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31" y="1770268"/>
            <a:ext cx="11262862" cy="4238625"/>
          </a:xfrm>
          <a:prstGeom prst="rect">
            <a:avLst/>
          </a:prstGeom>
        </p:spPr>
      </p:pic>
      <p:sp>
        <p:nvSpPr>
          <p:cNvPr id="2" name="곱하기 기호 1">
            <a:extLst>
              <a:ext uri="{FF2B5EF4-FFF2-40B4-BE49-F238E27FC236}">
                <a16:creationId xmlns:a16="http://schemas.microsoft.com/office/drawing/2014/main" id="{8C0DAE47-7418-407F-93B9-6EC5B67EF2EF}"/>
              </a:ext>
            </a:extLst>
          </p:cNvPr>
          <p:cNvSpPr/>
          <p:nvPr/>
        </p:nvSpPr>
        <p:spPr>
          <a:xfrm>
            <a:off x="4185469" y="3889580"/>
            <a:ext cx="1495425" cy="4157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7DAA0-FB92-4155-9FD8-E879CDE83D42}"/>
              </a:ext>
            </a:extLst>
          </p:cNvPr>
          <p:cNvSpPr txBox="1"/>
          <p:nvPr/>
        </p:nvSpPr>
        <p:spPr>
          <a:xfrm>
            <a:off x="5680894" y="4305300"/>
            <a:ext cx="603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졸업평가 </a:t>
            </a:r>
            <a:r>
              <a:rPr lang="ko-KR" altLang="en-US" sz="2400" b="1" u="sng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면제 신청원을 제출</a:t>
            </a:r>
            <a:r>
              <a:rPr lang="ko-KR" altLang="en-US" sz="2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한 학생에 한하여</a:t>
            </a:r>
            <a:r>
              <a:rPr lang="en-US" altLang="ko-KR" sz="2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!</a:t>
            </a:r>
            <a:r>
              <a:rPr lang="ko-KR" altLang="en-US" sz="2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2FC4120-277F-4BCD-AE1C-4E4A3249B57E}"/>
              </a:ext>
            </a:extLst>
          </p:cNvPr>
          <p:cNvCxnSpPr/>
          <p:nvPr/>
        </p:nvCxnSpPr>
        <p:spPr>
          <a:xfrm>
            <a:off x="5457217" y="4097440"/>
            <a:ext cx="857545" cy="2078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4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35E82-C7FB-4D56-8389-A6B87595F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39" y="2882656"/>
            <a:ext cx="6759921" cy="109268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Rix신고딕Round Bold" panose="00000800000000000000" pitchFamily="2" charset="-127"/>
                <a:ea typeface="Rix신고딕Round Bold" panose="00000800000000000000" pitchFamily="2" charset="-127"/>
              </a:rPr>
              <a:t>심리학과 진로</a:t>
            </a:r>
          </a:p>
        </p:txBody>
      </p:sp>
    </p:spTree>
    <p:extLst>
      <p:ext uri="{BB962C8B-B14F-4D97-AF65-F5344CB8AC3E}">
        <p14:creationId xmlns:p14="http://schemas.microsoft.com/office/powerpoint/2010/main" val="263328303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 진로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0AFC6-F379-41BA-BA87-A0B0CA533FF9}"/>
              </a:ext>
            </a:extLst>
          </p:cNvPr>
          <p:cNvSpPr txBox="1"/>
          <p:nvPr/>
        </p:nvSpPr>
        <p:spPr>
          <a:xfrm>
            <a:off x="2357729" y="3050047"/>
            <a:ext cx="2985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Aharoni" panose="020B0604020202020204" pitchFamily="2" charset="-79"/>
              </a:rPr>
              <a:t>대학원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E91A2-DDF0-412E-92DE-848FF947B164}"/>
              </a:ext>
            </a:extLst>
          </p:cNvPr>
          <p:cNvSpPr txBox="1"/>
          <p:nvPr/>
        </p:nvSpPr>
        <p:spPr>
          <a:xfrm>
            <a:off x="7538940" y="3050048"/>
            <a:ext cx="229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cs typeface="Aharoni" panose="020B0604020202020204" pitchFamily="2" charset="-79"/>
              </a:rPr>
              <a:t>취업</a:t>
            </a:r>
          </a:p>
        </p:txBody>
      </p:sp>
    </p:spTree>
    <p:extLst>
      <p:ext uri="{BB962C8B-B14F-4D97-AF65-F5344CB8AC3E}">
        <p14:creationId xmlns:p14="http://schemas.microsoft.com/office/powerpoint/2010/main" val="230899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 진로</a:t>
            </a:r>
          </a:p>
        </p:txBody>
      </p:sp>
      <p:pic>
        <p:nvPicPr>
          <p:cNvPr id="3" name="그래픽 2" descr="서적">
            <a:extLst>
              <a:ext uri="{FF2B5EF4-FFF2-40B4-BE49-F238E27FC236}">
                <a16:creationId xmlns:a16="http://schemas.microsoft.com/office/drawing/2014/main" id="{BEEEE65A-7BC7-4B04-BEA3-531F38792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08" y="2358963"/>
            <a:ext cx="2156298" cy="2018489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CE637EC-1960-4A1E-AA30-A8BB5F1D109C}"/>
              </a:ext>
            </a:extLst>
          </p:cNvPr>
          <p:cNvCxnSpPr>
            <a:cxnSpLocks/>
          </p:cNvCxnSpPr>
          <p:nvPr/>
        </p:nvCxnSpPr>
        <p:spPr>
          <a:xfrm flipV="1">
            <a:off x="7106056" y="2154674"/>
            <a:ext cx="739303" cy="50097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D87C375F-19AB-45FD-A042-66A8D2C0F83B}"/>
              </a:ext>
            </a:extLst>
          </p:cNvPr>
          <p:cNvCxnSpPr>
            <a:cxnSpLocks/>
          </p:cNvCxnSpPr>
          <p:nvPr/>
        </p:nvCxnSpPr>
        <p:spPr>
          <a:xfrm>
            <a:off x="4035356" y="2266549"/>
            <a:ext cx="826853" cy="42801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73467547-5D22-4200-945F-6638D41656AB}"/>
              </a:ext>
            </a:extLst>
          </p:cNvPr>
          <p:cNvCxnSpPr>
            <a:cxnSpLocks/>
          </p:cNvCxnSpPr>
          <p:nvPr/>
        </p:nvCxnSpPr>
        <p:spPr>
          <a:xfrm>
            <a:off x="7106055" y="4338542"/>
            <a:ext cx="739303" cy="41828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0B12FFB-3C8B-4DDD-A8BB-DF7C7813D3B0}"/>
              </a:ext>
            </a:extLst>
          </p:cNvPr>
          <p:cNvCxnSpPr>
            <a:cxnSpLocks/>
          </p:cNvCxnSpPr>
          <p:nvPr/>
        </p:nvCxnSpPr>
        <p:spPr>
          <a:xfrm flipV="1">
            <a:off x="4035356" y="4255855"/>
            <a:ext cx="739303" cy="50097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0DEDEB-44CD-4E2F-9A7D-BBB82C5DBCCC}"/>
              </a:ext>
            </a:extLst>
          </p:cNvPr>
          <p:cNvSpPr txBox="1"/>
          <p:nvPr/>
        </p:nvSpPr>
        <p:spPr>
          <a:xfrm>
            <a:off x="5225374" y="4372586"/>
            <a:ext cx="142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대학원</a:t>
            </a:r>
            <a:r>
              <a:rPr lang="en-US" altLang="ko-KR" sz="32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?</a:t>
            </a:r>
            <a:endParaRPr lang="ko-KR" altLang="en-US" sz="32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4B4173-09BB-4A8B-BB04-1ED8DFB0D26E}"/>
              </a:ext>
            </a:extLst>
          </p:cNvPr>
          <p:cNvSpPr txBox="1"/>
          <p:nvPr/>
        </p:nvSpPr>
        <p:spPr>
          <a:xfrm>
            <a:off x="1384571" y="4836221"/>
            <a:ext cx="279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교육대학원 진학 후</a:t>
            </a:r>
            <a:endParaRPr lang="en-US" altLang="ko-KR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학교 상담 선생님으로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B5A916-54C5-4CD6-9095-8283E2F84DEC}"/>
              </a:ext>
            </a:extLst>
          </p:cNvPr>
          <p:cNvSpPr txBox="1"/>
          <p:nvPr/>
        </p:nvSpPr>
        <p:spPr>
          <a:xfrm>
            <a:off x="1130028" y="1706527"/>
            <a:ext cx="290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학점에 조금 더 집중</a:t>
            </a:r>
            <a:endParaRPr lang="en-US" altLang="ko-KR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평균 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0.2</a:t>
            </a:r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점 이상 높음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endParaRPr lang="ko-KR" altLang="en-US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61D03-1A91-4310-A653-29FFE921590C}"/>
              </a:ext>
            </a:extLst>
          </p:cNvPr>
          <p:cNvSpPr txBox="1"/>
          <p:nvPr/>
        </p:nvSpPr>
        <p:spPr>
          <a:xfrm>
            <a:off x="7989653" y="1706527"/>
            <a:ext cx="3595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대학원 진학률이 높음</a:t>
            </a:r>
          </a:p>
        </p:txBody>
      </p:sp>
      <p:pic>
        <p:nvPicPr>
          <p:cNvPr id="24" name="Picture 2" descr="ë¹ì£¼ì¼ì´ë¯¸ì§1">
            <a:extLst>
              <a:ext uri="{FF2B5EF4-FFF2-40B4-BE49-F238E27FC236}">
                <a16:creationId xmlns:a16="http://schemas.microsoft.com/office/drawing/2014/main" id="{AE9C2DF5-A1BD-4236-8EA6-BE9F37B3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49" y="3959156"/>
            <a:ext cx="3573294" cy="22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8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 진로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AD638B-DF95-4403-BE9F-5155777938FA}"/>
              </a:ext>
            </a:extLst>
          </p:cNvPr>
          <p:cNvCxnSpPr>
            <a:cxnSpLocks/>
          </p:cNvCxnSpPr>
          <p:nvPr/>
        </p:nvCxnSpPr>
        <p:spPr>
          <a:xfrm flipV="1">
            <a:off x="7037960" y="2290866"/>
            <a:ext cx="739303" cy="50097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05AFA78-F329-4921-A46A-8D9751F2419F}"/>
              </a:ext>
            </a:extLst>
          </p:cNvPr>
          <p:cNvCxnSpPr>
            <a:cxnSpLocks/>
          </p:cNvCxnSpPr>
          <p:nvPr/>
        </p:nvCxnSpPr>
        <p:spPr>
          <a:xfrm>
            <a:off x="3967260" y="2402741"/>
            <a:ext cx="826853" cy="42801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03D3DAD-4B77-45BF-96D2-E210573DB448}"/>
              </a:ext>
            </a:extLst>
          </p:cNvPr>
          <p:cNvCxnSpPr>
            <a:cxnSpLocks/>
          </p:cNvCxnSpPr>
          <p:nvPr/>
        </p:nvCxnSpPr>
        <p:spPr>
          <a:xfrm>
            <a:off x="7037959" y="4474734"/>
            <a:ext cx="739303" cy="41828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85DDD3F-DDBA-4DC5-B8BD-F9BD2F5C1790}"/>
              </a:ext>
            </a:extLst>
          </p:cNvPr>
          <p:cNvCxnSpPr>
            <a:cxnSpLocks/>
          </p:cNvCxnSpPr>
          <p:nvPr/>
        </p:nvCxnSpPr>
        <p:spPr>
          <a:xfrm flipV="1">
            <a:off x="3967260" y="4392047"/>
            <a:ext cx="739303" cy="50097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DA54C0-C4BB-46FA-883C-14894B849A77}"/>
              </a:ext>
            </a:extLst>
          </p:cNvPr>
          <p:cNvSpPr txBox="1"/>
          <p:nvPr/>
        </p:nvSpPr>
        <p:spPr>
          <a:xfrm>
            <a:off x="5157278" y="4299633"/>
            <a:ext cx="142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취업</a:t>
            </a:r>
            <a:r>
              <a:rPr lang="en-US" altLang="ko-KR" sz="32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?</a:t>
            </a:r>
            <a:endParaRPr lang="ko-KR" altLang="en-US" sz="32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pic>
        <p:nvPicPr>
          <p:cNvPr id="3" name="그래픽 2" descr="사원증">
            <a:extLst>
              <a:ext uri="{FF2B5EF4-FFF2-40B4-BE49-F238E27FC236}">
                <a16:creationId xmlns:a16="http://schemas.microsoft.com/office/drawing/2014/main" id="{557A2B04-0C2B-45E2-A8F1-873883416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6563" y="2368690"/>
            <a:ext cx="2331395" cy="19966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A1CEDC-858C-447F-A4DB-656E760D28CD}"/>
              </a:ext>
            </a:extLst>
          </p:cNvPr>
          <p:cNvSpPr txBox="1"/>
          <p:nvPr/>
        </p:nvSpPr>
        <p:spPr>
          <a:xfrm>
            <a:off x="7864813" y="1652189"/>
            <a:ext cx="3886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온라인 유통업 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sz="2400" dirty="0" err="1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쿠팡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아마존 등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</a:p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금융 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은행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, </a:t>
            </a:r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카드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</a:p>
          <a:p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SW</a:t>
            </a:r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개발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D0581-E879-4E10-82B6-FC271E259B68}"/>
              </a:ext>
            </a:extLst>
          </p:cNvPr>
          <p:cNvSpPr txBox="1"/>
          <p:nvPr/>
        </p:nvSpPr>
        <p:spPr>
          <a:xfrm>
            <a:off x="7407610" y="5078884"/>
            <a:ext cx="4129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경영학과 복수전공이 두드러지지는 않음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09F1FA-1EFF-412D-A29C-0DE917B1C0E9}"/>
              </a:ext>
            </a:extLst>
          </p:cNvPr>
          <p:cNvSpPr txBox="1"/>
          <p:nvPr/>
        </p:nvSpPr>
        <p:spPr>
          <a:xfrm>
            <a:off x="1384571" y="5132035"/>
            <a:ext cx="43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사람에 대한 이해 바탕</a:t>
            </a:r>
            <a:endParaRPr lang="en-US" altLang="ko-KR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2400" b="1" u="sng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sym typeface="Wingdings" panose="05000000000000000000" pitchFamily="2" charset="2"/>
              </a:rPr>
              <a:t>접목할 수 있는 분야가 무궁무진</a:t>
            </a:r>
            <a:endParaRPr lang="ko-KR" altLang="en-US" sz="2400" b="1" u="sng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D9C8A4-2406-4268-8F1E-618C27593C3B}"/>
              </a:ext>
            </a:extLst>
          </p:cNvPr>
          <p:cNvSpPr txBox="1"/>
          <p:nvPr/>
        </p:nvSpPr>
        <p:spPr>
          <a:xfrm>
            <a:off x="1622089" y="1630425"/>
            <a:ext cx="3886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마케팅 분야에 접목</a:t>
            </a:r>
            <a:endParaRPr lang="en-US" altLang="ko-KR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인사 및 관리</a:t>
            </a:r>
            <a:endParaRPr lang="en-US" altLang="ko-KR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시장 통계 분석</a:t>
            </a:r>
          </a:p>
        </p:txBody>
      </p:sp>
    </p:spTree>
    <p:extLst>
      <p:ext uri="{BB962C8B-B14F-4D97-AF65-F5344CB8AC3E}">
        <p14:creationId xmlns:p14="http://schemas.microsoft.com/office/powerpoint/2010/main" val="136642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DB4E59E-09DA-4E4D-AD9B-E53EC2A4EB87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F518D01-0844-4EE6-9E52-1B32EB510623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8B312-5538-40D9-94D6-1768A53B8F0E}"/>
              </a:ext>
            </a:extLst>
          </p:cNvPr>
          <p:cNvSpPr txBox="1"/>
          <p:nvPr/>
        </p:nvSpPr>
        <p:spPr>
          <a:xfrm>
            <a:off x="1047600" y="515549"/>
            <a:ext cx="334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 진로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1052CF14-A077-491C-AF63-7AD31A33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54" y="4657890"/>
            <a:ext cx="2184219" cy="182064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F7F0D2F-7BEC-4AA3-9ADA-24D4A3CEF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07" y="4286676"/>
            <a:ext cx="2714515" cy="213532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EB2A01A-BD6C-4280-BF1A-7D0EC34B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76" y="1416007"/>
            <a:ext cx="2564279" cy="233572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511917C-6D83-4C01-8475-3876DE69F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95" y="1437049"/>
            <a:ext cx="2564279" cy="2528000"/>
          </a:xfrm>
          <a:prstGeom prst="rect">
            <a:avLst/>
          </a:prstGeom>
        </p:spPr>
      </p:pic>
      <p:sp>
        <p:nvSpPr>
          <p:cNvPr id="34" name="원호 33">
            <a:extLst>
              <a:ext uri="{FF2B5EF4-FFF2-40B4-BE49-F238E27FC236}">
                <a16:creationId xmlns:a16="http://schemas.microsoft.com/office/drawing/2014/main" id="{7E6CC013-0E91-41B8-8C73-53D43A0173C7}"/>
              </a:ext>
            </a:extLst>
          </p:cNvPr>
          <p:cNvSpPr/>
          <p:nvPr/>
        </p:nvSpPr>
        <p:spPr>
          <a:xfrm rot="8035912">
            <a:off x="4730355" y="3655612"/>
            <a:ext cx="2327924" cy="2400538"/>
          </a:xfrm>
          <a:prstGeom prst="arc">
            <a:avLst>
              <a:gd name="adj1" fmla="val 16352345"/>
              <a:gd name="adj2" fmla="val 21445959"/>
            </a:avLst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원호 34">
            <a:extLst>
              <a:ext uri="{FF2B5EF4-FFF2-40B4-BE49-F238E27FC236}">
                <a16:creationId xmlns:a16="http://schemas.microsoft.com/office/drawing/2014/main" id="{51A2099D-1A44-48B0-B419-332803CB58AD}"/>
              </a:ext>
            </a:extLst>
          </p:cNvPr>
          <p:cNvSpPr/>
          <p:nvPr/>
        </p:nvSpPr>
        <p:spPr>
          <a:xfrm rot="2649715">
            <a:off x="6699439" y="3525182"/>
            <a:ext cx="1228265" cy="1345081"/>
          </a:xfrm>
          <a:prstGeom prst="arc">
            <a:avLst>
              <a:gd name="adj1" fmla="val 16200000"/>
              <a:gd name="adj2" fmla="val 21445959"/>
            </a:avLst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원호 35">
            <a:extLst>
              <a:ext uri="{FF2B5EF4-FFF2-40B4-BE49-F238E27FC236}">
                <a16:creationId xmlns:a16="http://schemas.microsoft.com/office/drawing/2014/main" id="{1195565C-4C03-4E58-A312-5661806D30B6}"/>
              </a:ext>
            </a:extLst>
          </p:cNvPr>
          <p:cNvSpPr/>
          <p:nvPr/>
        </p:nvSpPr>
        <p:spPr>
          <a:xfrm rot="13429103">
            <a:off x="3909449" y="3349558"/>
            <a:ext cx="1228265" cy="1345081"/>
          </a:xfrm>
          <a:prstGeom prst="arc">
            <a:avLst>
              <a:gd name="adj1" fmla="val 16200000"/>
              <a:gd name="adj2" fmla="val 21445959"/>
            </a:avLst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원호 36">
            <a:extLst>
              <a:ext uri="{FF2B5EF4-FFF2-40B4-BE49-F238E27FC236}">
                <a16:creationId xmlns:a16="http://schemas.microsoft.com/office/drawing/2014/main" id="{BC587215-4840-4325-A76E-158D3C617E57}"/>
              </a:ext>
            </a:extLst>
          </p:cNvPr>
          <p:cNvSpPr/>
          <p:nvPr/>
        </p:nvSpPr>
        <p:spPr>
          <a:xfrm rot="18993932">
            <a:off x="4775874" y="2257115"/>
            <a:ext cx="2286148" cy="2444405"/>
          </a:xfrm>
          <a:prstGeom prst="arc">
            <a:avLst>
              <a:gd name="adj1" fmla="val 16229101"/>
              <a:gd name="adj2" fmla="val 21445959"/>
            </a:avLst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E0D732-6709-4BC7-8729-36FD09C0B21B}"/>
              </a:ext>
            </a:extLst>
          </p:cNvPr>
          <p:cNvSpPr txBox="1"/>
          <p:nvPr/>
        </p:nvSpPr>
        <p:spPr>
          <a:xfrm>
            <a:off x="1290165" y="1618591"/>
            <a:ext cx="183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연구</a:t>
            </a:r>
            <a:r>
              <a:rPr lang="en-US" altLang="ko-KR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, </a:t>
            </a:r>
            <a:r>
              <a:rPr lang="ko-KR" altLang="en-US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교직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DDAA60-42A8-4017-A726-0A50D8DADD0C}"/>
              </a:ext>
            </a:extLst>
          </p:cNvPr>
          <p:cNvSpPr txBox="1"/>
          <p:nvPr/>
        </p:nvSpPr>
        <p:spPr>
          <a:xfrm>
            <a:off x="9620150" y="1541285"/>
            <a:ext cx="2564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취업</a:t>
            </a:r>
            <a:endParaRPr lang="en-US" altLang="ko-KR" sz="2800" dirty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r>
              <a:rPr lang="en-US" altLang="ko-KR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(</a:t>
            </a:r>
            <a:r>
              <a:rPr lang="ko-KR" altLang="en-US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인사</a:t>
            </a:r>
            <a:r>
              <a:rPr lang="en-US" altLang="ko-KR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, </a:t>
            </a:r>
            <a:r>
              <a:rPr lang="ko-KR" altLang="en-US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마케팅</a:t>
            </a:r>
            <a:r>
              <a:rPr lang="en-US" altLang="ko-KR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)</a:t>
            </a:r>
            <a:endParaRPr lang="ko-KR" altLang="en-US" sz="2800" dirty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F72184-AF68-4EDD-B998-49FD20ABD8BE}"/>
              </a:ext>
            </a:extLst>
          </p:cNvPr>
          <p:cNvSpPr txBox="1"/>
          <p:nvPr/>
        </p:nvSpPr>
        <p:spPr>
          <a:xfrm>
            <a:off x="9620150" y="4496924"/>
            <a:ext cx="14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공기업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671909-0847-406B-B4F8-E4A2BDBF7446}"/>
              </a:ext>
            </a:extLst>
          </p:cNvPr>
          <p:cNvSpPr txBox="1"/>
          <p:nvPr/>
        </p:nvSpPr>
        <p:spPr>
          <a:xfrm>
            <a:off x="1854818" y="4406562"/>
            <a:ext cx="137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상담</a:t>
            </a:r>
          </a:p>
        </p:txBody>
      </p:sp>
    </p:spTree>
    <p:extLst>
      <p:ext uri="{BB962C8B-B14F-4D97-AF65-F5344CB8AC3E}">
        <p14:creationId xmlns:p14="http://schemas.microsoft.com/office/powerpoint/2010/main" val="329132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35E82-C7FB-4D56-8389-A6B87595F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39" y="2882656"/>
            <a:ext cx="6759921" cy="109268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Rix신고딕Round Bold" panose="00000800000000000000" pitchFamily="2" charset="-127"/>
                <a:ea typeface="Rix신고딕Round Bold" panose="00000800000000000000" pitchFamily="2" charset="-127"/>
              </a:rPr>
              <a:t>패널 인터뷰</a:t>
            </a:r>
          </a:p>
        </p:txBody>
      </p:sp>
    </p:spTree>
    <p:extLst>
      <p:ext uri="{BB962C8B-B14F-4D97-AF65-F5344CB8AC3E}">
        <p14:creationId xmlns:p14="http://schemas.microsoft.com/office/powerpoint/2010/main" val="329057113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35E82-C7FB-4D56-8389-A6B87595F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4155" y="2882656"/>
            <a:ext cx="8723689" cy="109268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Q. </a:t>
            </a:r>
            <a:r>
              <a:rPr lang="ko-KR" altLang="en-US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 전공진입 후 </a:t>
            </a:r>
            <a:br>
              <a:rPr lang="en-US" altLang="ko-KR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</a:br>
            <a:r>
              <a:rPr lang="ko-KR" altLang="en-US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꼭 들었으면 하는 과목이 있다면</a:t>
            </a:r>
            <a:r>
              <a:rPr lang="en-US" altLang="ko-KR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?</a:t>
            </a:r>
            <a:endParaRPr lang="ko-KR" altLang="en-US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611637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35E82-C7FB-4D56-8389-A6B87595F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181" y="2882656"/>
            <a:ext cx="9725638" cy="109268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Q. </a:t>
            </a:r>
            <a:r>
              <a:rPr lang="ko-KR" altLang="en-US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심리학과의 수업 방식과 분위기</a:t>
            </a:r>
          </a:p>
        </p:txBody>
      </p:sp>
    </p:spTree>
    <p:extLst>
      <p:ext uri="{BB962C8B-B14F-4D97-AF65-F5344CB8AC3E}">
        <p14:creationId xmlns:p14="http://schemas.microsoft.com/office/powerpoint/2010/main" val="200580039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35E82-C7FB-4D56-8389-A6B87595F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284" y="2882656"/>
            <a:ext cx="9603432" cy="109268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Q. </a:t>
            </a:r>
            <a:r>
              <a:rPr lang="ko-KR" altLang="en-US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심리학과를 선택한</a:t>
            </a:r>
            <a:r>
              <a:rPr lang="en-US" altLang="ko-KR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, </a:t>
            </a:r>
            <a:r>
              <a:rPr lang="ko-KR" altLang="en-US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혹은 관심을 가지게 된 이유</a:t>
            </a:r>
          </a:p>
        </p:txBody>
      </p:sp>
    </p:spTree>
    <p:extLst>
      <p:ext uri="{BB962C8B-B14F-4D97-AF65-F5344CB8AC3E}">
        <p14:creationId xmlns:p14="http://schemas.microsoft.com/office/powerpoint/2010/main" val="36071581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35E82-C7FB-4D56-8389-A6B87595F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564" y="2882656"/>
            <a:ext cx="4695731" cy="1092688"/>
          </a:xfrm>
        </p:spPr>
        <p:txBody>
          <a:bodyPr/>
          <a:lstStyle/>
          <a:p>
            <a:r>
              <a:rPr lang="ko-KR" altLang="en-US" dirty="0">
                <a:latin typeface="Rix신고딕Round Bold" panose="00000800000000000000" pitchFamily="2" charset="-127"/>
                <a:ea typeface="Rix신고딕Round Bold" panose="00000800000000000000" pitchFamily="2" charset="-127"/>
              </a:rPr>
              <a:t>심리학이란</a:t>
            </a:r>
          </a:p>
        </p:txBody>
      </p:sp>
    </p:spTree>
    <p:extLst>
      <p:ext uri="{BB962C8B-B14F-4D97-AF65-F5344CB8AC3E}">
        <p14:creationId xmlns:p14="http://schemas.microsoft.com/office/powerpoint/2010/main" val="34259312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35E82-C7FB-4D56-8389-A6B87595F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251" y="2691332"/>
            <a:ext cx="10233498" cy="147533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Q. </a:t>
            </a:r>
            <a:r>
              <a:rPr lang="ko-KR" altLang="en-US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심리학과 진입을 희망하는 </a:t>
            </a:r>
            <a:br>
              <a:rPr lang="en-US" altLang="ko-KR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</a:br>
            <a:r>
              <a:rPr lang="ko-KR" altLang="en-US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학생들에게 해주고 싶은 말이 있다면</a:t>
            </a:r>
            <a:r>
              <a:rPr lang="en-US" altLang="ko-KR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?</a:t>
            </a:r>
            <a:endParaRPr lang="ko-KR" altLang="en-US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942769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35E82-C7FB-4D56-8389-A6B87595F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39" y="2882656"/>
            <a:ext cx="6759921" cy="109268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Rix신고딕Round Bold" panose="00000800000000000000" pitchFamily="2" charset="-127"/>
                <a:ea typeface="Rix신고딕Round Bold" panose="00000800000000000000" pitchFamily="2" charset="-127"/>
              </a:rPr>
              <a:t>기타 </a:t>
            </a:r>
            <a:r>
              <a:rPr lang="en-US" altLang="ko-KR" dirty="0" err="1">
                <a:latin typeface="Rix신고딕Round Bold" panose="00000800000000000000" pitchFamily="2" charset="-127"/>
                <a:ea typeface="Rix신고딕Round Bold" panose="00000800000000000000" pitchFamily="2" charset="-127"/>
              </a:rPr>
              <a:t>QnA</a:t>
            </a:r>
            <a:endParaRPr lang="ko-KR" altLang="en-US" dirty="0">
              <a:latin typeface="Rix신고딕Round Bold" panose="00000800000000000000" pitchFamily="2" charset="-127"/>
              <a:ea typeface="Rix신고딕Round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527710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소통창구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F5E824-35F5-466A-960B-E3895D35E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3" y="1952777"/>
            <a:ext cx="2438095" cy="243809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D28523B-64B3-473C-83AA-63C4103D8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54" y="1952777"/>
            <a:ext cx="2438611" cy="2438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DBE85-3CEB-424C-96B7-C4D9CDECA91F}"/>
              </a:ext>
            </a:extLst>
          </p:cNvPr>
          <p:cNvSpPr txBox="1"/>
          <p:nvPr/>
        </p:nvSpPr>
        <p:spPr>
          <a:xfrm>
            <a:off x="1261037" y="5010924"/>
            <a:ext cx="442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학생회실 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: </a:t>
            </a:r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수선관 별관 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5</a:t>
            </a:r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층 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62506</a:t>
            </a:r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호</a:t>
            </a:r>
            <a:endParaRPr lang="en-US" altLang="ko-KR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ctr"/>
            <a:endParaRPr lang="en-US" altLang="ko-KR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ctr"/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학과사무실 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: </a:t>
            </a:r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수선관 별관 층 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62506</a:t>
            </a:r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호</a:t>
            </a:r>
            <a:endParaRPr lang="en-US" altLang="ko-KR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678F1-0D10-45CB-B0D1-5CBE0CB157B1}"/>
              </a:ext>
            </a:extLst>
          </p:cNvPr>
          <p:cNvSpPr txBox="1"/>
          <p:nvPr/>
        </p:nvSpPr>
        <p:spPr>
          <a:xfrm>
            <a:off x="6743700" y="4733925"/>
            <a:ext cx="409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성균관대학교 심리학과 홈페이지</a:t>
            </a:r>
            <a:endParaRPr lang="en-US" altLang="ko-KR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ctr"/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  <a:hlinkClick r:id="rId5"/>
              </a:rPr>
              <a:t>http://psych.skku.edu/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</a:p>
          <a:p>
            <a:pPr algn="ctr"/>
            <a:endParaRPr lang="en-US" altLang="ko-KR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ctr"/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성균관대학교 심리학과 플러스 친구</a:t>
            </a:r>
            <a:endParaRPr lang="en-US" altLang="ko-KR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3244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C6F7210-79FF-46F4-8AE6-CFCE4216BBE0}"/>
              </a:ext>
            </a:extLst>
          </p:cNvPr>
          <p:cNvSpPr/>
          <p:nvPr/>
        </p:nvSpPr>
        <p:spPr>
          <a:xfrm>
            <a:off x="2978719" y="2863433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0C4C5D0-9F89-4BDC-95C7-22ADA3FC3F27}"/>
              </a:ext>
            </a:extLst>
          </p:cNvPr>
          <p:cNvSpPr/>
          <p:nvPr/>
        </p:nvSpPr>
        <p:spPr>
          <a:xfrm>
            <a:off x="3214248" y="2683323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3AAC22-1F11-4BDC-9980-E074A62C7CD1}"/>
              </a:ext>
            </a:extLst>
          </p:cNvPr>
          <p:cNvSpPr/>
          <p:nvPr/>
        </p:nvSpPr>
        <p:spPr>
          <a:xfrm rot="10800000">
            <a:off x="9047021" y="2863433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205DAC4-628E-4B97-A126-CA3F514BB406}"/>
              </a:ext>
            </a:extLst>
          </p:cNvPr>
          <p:cNvSpPr/>
          <p:nvPr/>
        </p:nvSpPr>
        <p:spPr>
          <a:xfrm rot="10800000">
            <a:off x="8811492" y="2683323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23561C-04F0-4464-B01D-F21DA7C2B359}"/>
              </a:ext>
            </a:extLst>
          </p:cNvPr>
          <p:cNvSpPr txBox="1"/>
          <p:nvPr/>
        </p:nvSpPr>
        <p:spPr>
          <a:xfrm>
            <a:off x="4779596" y="2790831"/>
            <a:ext cx="271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Rix교차로 R" panose="02000503000000000000" pitchFamily="2" charset="-127"/>
                <a:ea typeface="Rix교차로 R" panose="02000503000000000000" pitchFamily="2" charset="-127"/>
              </a:rPr>
              <a:t>감사합니다</a:t>
            </a:r>
            <a:r>
              <a:rPr lang="en-US" altLang="ko-KR" sz="3600" dirty="0">
                <a:latin typeface="Rix교차로 R" panose="02000503000000000000" pitchFamily="2" charset="-127"/>
                <a:ea typeface="Rix교차로 R" panose="02000503000000000000" pitchFamily="2" charset="-127"/>
              </a:rPr>
              <a:t>.</a:t>
            </a:r>
            <a:endParaRPr lang="ko-KR" altLang="en-US" sz="3600" dirty="0">
              <a:latin typeface="Rix교차로 R" panose="02000503000000000000" pitchFamily="2" charset="-127"/>
              <a:ea typeface="Rix교차로 R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922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blogthumb-phinf.pstatic.net/MjAxODAzMjNfMjAx/MDAxNTIxNzc1NTE1MTE2.A-RidVWAGMo5CCEpc30lGKOG4OvEaKyU7Su3KM9eZW4g.WJF3uyRoYU67UBExG6iOQ-FEcNneqsx7Xua5T1m8BLQg.JPEG.kkangsniper7/20180323_121423.jpg?type=w800">
            <a:extLst>
              <a:ext uri="{FF2B5EF4-FFF2-40B4-BE49-F238E27FC236}">
                <a16:creationId xmlns:a16="http://schemas.microsoft.com/office/drawing/2014/main" id="{F168A722-0527-4760-A962-D8D1FE67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80" y="1549816"/>
            <a:ext cx="4239208" cy="32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F17CEBE-704E-4F86-A64C-78519FE6E7CF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D5D73C5-BEFA-46F3-AFA0-608FD46203A2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AAFCE-7058-49E1-B9A1-C04C87F2372B}"/>
              </a:ext>
            </a:extLst>
          </p:cNvPr>
          <p:cNvSpPr txBox="1"/>
          <p:nvPr/>
        </p:nvSpPr>
        <p:spPr>
          <a:xfrm>
            <a:off x="1305681" y="483371"/>
            <a:ext cx="519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심리학이란</a:t>
            </a:r>
            <a:r>
              <a:rPr lang="en-US" altLang="ko-KR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?</a:t>
            </a:r>
            <a:endParaRPr lang="ko-KR" altLang="en-US" sz="40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1BA81DC-02BE-4558-8233-B872F0015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1" y="1732704"/>
            <a:ext cx="2788974" cy="282108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2F22E44-C2B6-47F1-BB89-3191464F9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921" y="1732703"/>
            <a:ext cx="2659031" cy="28210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EF2489-9FB8-4F43-A18F-8C7185E7A9D5}"/>
              </a:ext>
            </a:extLst>
          </p:cNvPr>
          <p:cNvSpPr txBox="1"/>
          <p:nvPr/>
        </p:nvSpPr>
        <p:spPr>
          <a:xfrm>
            <a:off x="1476993" y="4895850"/>
            <a:ext cx="263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혈액형별 성격</a:t>
            </a:r>
            <a:r>
              <a:rPr lang="en-US" altLang="ko-KR" sz="24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?</a:t>
            </a:r>
            <a:endParaRPr lang="ko-KR" altLang="en-US" sz="2400" dirty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B15631-D84F-482F-A814-793901C6A046}"/>
              </a:ext>
            </a:extLst>
          </p:cNvPr>
          <p:cNvSpPr txBox="1"/>
          <p:nvPr/>
        </p:nvSpPr>
        <p:spPr>
          <a:xfrm>
            <a:off x="4972050" y="4895850"/>
            <a:ext cx="23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SNS </a:t>
            </a:r>
            <a:r>
              <a:rPr lang="ko-KR" altLang="en-US" sz="24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심리테스트</a:t>
            </a:r>
            <a:r>
              <a:rPr lang="en-US" altLang="ko-KR" sz="24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?</a:t>
            </a:r>
            <a:endParaRPr lang="ko-KR" altLang="en-US" sz="2400" dirty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A4245E-201E-4FDE-BBC8-6E12E3554BD0}"/>
              </a:ext>
            </a:extLst>
          </p:cNvPr>
          <p:cNvSpPr txBox="1"/>
          <p:nvPr/>
        </p:nvSpPr>
        <p:spPr>
          <a:xfrm>
            <a:off x="8171621" y="4895850"/>
            <a:ext cx="330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나 무슨 생각하고 있게</a:t>
            </a:r>
            <a:r>
              <a:rPr lang="en-US" altLang="ko-KR" sz="24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?</a:t>
            </a:r>
            <a:endParaRPr lang="ko-KR" altLang="en-US" sz="2400" dirty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22" name="순서도: 처리 21">
            <a:extLst>
              <a:ext uri="{FF2B5EF4-FFF2-40B4-BE49-F238E27FC236}">
                <a16:creationId xmlns:a16="http://schemas.microsoft.com/office/drawing/2014/main" id="{F5F14841-FA2C-477A-BC79-8101C1076D3A}"/>
              </a:ext>
            </a:extLst>
          </p:cNvPr>
          <p:cNvSpPr/>
          <p:nvPr/>
        </p:nvSpPr>
        <p:spPr>
          <a:xfrm rot="20717345">
            <a:off x="2236719" y="1917138"/>
            <a:ext cx="7858667" cy="2476557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b="1" dirty="0">
                <a:solidFill>
                  <a:srgbClr val="FF0000"/>
                </a:solidFill>
              </a:rPr>
              <a:t>유사 과학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EA920-995E-4E14-A705-3406386653D4}"/>
              </a:ext>
            </a:extLst>
          </p:cNvPr>
          <p:cNvSpPr txBox="1"/>
          <p:nvPr/>
        </p:nvSpPr>
        <p:spPr>
          <a:xfrm>
            <a:off x="3318046" y="5870375"/>
            <a:ext cx="68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u="sng" dirty="0">
                <a:latin typeface="Rix부산역 Heavy" panose="00000900000000000000" pitchFamily="2" charset="-127"/>
                <a:ea typeface="Rix부산역 Heavy" panose="00000900000000000000" pitchFamily="2" charset="-127"/>
              </a:rPr>
              <a:t>근거</a:t>
            </a:r>
            <a:r>
              <a:rPr lang="en-US" altLang="ko-KR" sz="4400" u="sng" dirty="0">
                <a:latin typeface="Rix부산역 Heavy" panose="00000900000000000000" pitchFamily="2" charset="-127"/>
                <a:ea typeface="Rix부산역 Heavy" panose="00000900000000000000" pitchFamily="2" charset="-127"/>
              </a:rPr>
              <a:t> X	</a:t>
            </a:r>
            <a:r>
              <a:rPr lang="en-US" altLang="ko-KR" sz="4400" dirty="0">
                <a:latin typeface="Rix부산역 Heavy" panose="00000900000000000000" pitchFamily="2" charset="-127"/>
                <a:ea typeface="Rix부산역 Heavy" panose="00000900000000000000" pitchFamily="2" charset="-127"/>
              </a:rPr>
              <a:t>	</a:t>
            </a:r>
            <a:r>
              <a:rPr lang="ko-KR" altLang="en-US" sz="4400" u="sng" dirty="0">
                <a:latin typeface="Rix부산역 Heavy" panose="00000900000000000000" pitchFamily="2" charset="-127"/>
                <a:ea typeface="Rix부산역 Heavy" panose="00000900000000000000" pitchFamily="2" charset="-127"/>
              </a:rPr>
              <a:t>흥미위주</a:t>
            </a:r>
          </a:p>
        </p:txBody>
      </p:sp>
    </p:spTree>
    <p:extLst>
      <p:ext uri="{BB962C8B-B14F-4D97-AF65-F5344CB8AC3E}">
        <p14:creationId xmlns:p14="http://schemas.microsoft.com/office/powerpoint/2010/main" val="3786987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심리학이란</a:t>
            </a:r>
            <a:r>
              <a:rPr lang="en-US" altLang="ko-KR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?</a:t>
            </a:r>
            <a:endParaRPr lang="ko-KR" altLang="en-US" sz="40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38F2A-A9E2-4E8C-80B7-855DABA475A6}"/>
              </a:ext>
            </a:extLst>
          </p:cNvPr>
          <p:cNvSpPr txBox="1"/>
          <p:nvPr/>
        </p:nvSpPr>
        <p:spPr>
          <a:xfrm>
            <a:off x="4128655" y="2216732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</a:t>
            </a:r>
            <a:endParaRPr lang="en-US" altLang="ko-KR" sz="6600" b="1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  <a:p>
            <a:pPr algn="ctr"/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Psychology</a:t>
            </a:r>
            <a:endParaRPr lang="ko-KR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F1E0B3D-0D29-404C-B08B-FF642906CE5E}"/>
              </a:ext>
            </a:extLst>
          </p:cNvPr>
          <p:cNvCxnSpPr>
            <a:cxnSpLocks/>
          </p:cNvCxnSpPr>
          <p:nvPr/>
        </p:nvCxnSpPr>
        <p:spPr>
          <a:xfrm>
            <a:off x="4308765" y="3851562"/>
            <a:ext cx="3241964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D085F022-A23E-414E-AF1C-C59C94C05C7E}"/>
              </a:ext>
            </a:extLst>
          </p:cNvPr>
          <p:cNvSpPr/>
          <p:nvPr/>
        </p:nvSpPr>
        <p:spPr>
          <a:xfrm>
            <a:off x="4211790" y="3721770"/>
            <a:ext cx="235528" cy="2406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713DA4E-20C9-41C2-B49B-99F703695968}"/>
              </a:ext>
            </a:extLst>
          </p:cNvPr>
          <p:cNvSpPr/>
          <p:nvPr/>
        </p:nvSpPr>
        <p:spPr>
          <a:xfrm>
            <a:off x="7412182" y="3721770"/>
            <a:ext cx="235528" cy="2406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B63C0B-B456-40B6-AAA1-A608D54727B9}"/>
              </a:ext>
            </a:extLst>
          </p:cNvPr>
          <p:cNvSpPr txBox="1"/>
          <p:nvPr/>
        </p:nvSpPr>
        <p:spPr>
          <a:xfrm>
            <a:off x="1011374" y="4131608"/>
            <a:ext cx="102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ko-KR" altLang="en-US" dirty="0">
                <a:latin typeface="Rix신고딕 Regular" panose="00000500000000000000" pitchFamily="2" charset="-127"/>
                <a:ea typeface="Rix신고딕 Regular" panose="00000500000000000000" pitchFamily="2" charset="-127"/>
              </a:rPr>
              <a:t>인간의 행동과 심리과정을 </a:t>
            </a:r>
            <a:r>
              <a:rPr lang="ko-KR" altLang="en-US" b="1" u="sng" dirty="0">
                <a:latin typeface="Rix신고딕 Regular" panose="00000500000000000000" pitchFamily="2" charset="-127"/>
                <a:ea typeface="Rix신고딕 Regular" panose="00000500000000000000" pitchFamily="2" charset="-127"/>
              </a:rPr>
              <a:t>과학적으로 연구하는 경험과목</a:t>
            </a:r>
            <a:r>
              <a:rPr lang="en-US" altLang="ko-KR" b="1" dirty="0">
                <a:latin typeface="Rix신고딕 Regular" panose="00000500000000000000" pitchFamily="2" charset="-127"/>
                <a:ea typeface="Rix신고딕 Regular" panose="00000500000000000000" pitchFamily="2" charset="-127"/>
              </a:rPr>
              <a:t>.</a:t>
            </a:r>
          </a:p>
          <a:p>
            <a:pPr algn="ctr"/>
            <a:r>
              <a:rPr lang="ko-KR" altLang="en-US" dirty="0">
                <a:latin typeface="Rix신고딕 Regular" panose="00000500000000000000" pitchFamily="2" charset="-127"/>
                <a:ea typeface="Rix신고딕 Regular" panose="00000500000000000000" pitchFamily="2" charset="-127"/>
              </a:rPr>
              <a:t>엄밀한 관찰과 실험</a:t>
            </a:r>
            <a:r>
              <a:rPr lang="en-US" altLang="ko-KR" dirty="0">
                <a:latin typeface="Rix신고딕 Regular" panose="00000500000000000000" pitchFamily="2" charset="-127"/>
                <a:ea typeface="Rix신고딕 Regular" panose="00000500000000000000" pitchFamily="2" charset="-127"/>
              </a:rPr>
              <a:t>, </a:t>
            </a:r>
            <a:r>
              <a:rPr lang="ko-KR" altLang="en-US" dirty="0">
                <a:latin typeface="Rix신고딕 Regular" panose="00000500000000000000" pitchFamily="2" charset="-127"/>
                <a:ea typeface="Rix신고딕 Regular" panose="00000500000000000000" pitchFamily="2" charset="-127"/>
              </a:rPr>
              <a:t>합리적인 추론을 요구할 뿐 아니라 인간에 대한 깊은 이해와 사랑을 요구한다</a:t>
            </a:r>
            <a:r>
              <a:rPr lang="en-US" altLang="ko-KR" dirty="0">
                <a:latin typeface="Rix신고딕 Regular" panose="00000500000000000000" pitchFamily="2" charset="-127"/>
                <a:ea typeface="Rix신고딕 Regular" panose="00000500000000000000" pitchFamily="2" charset="-127"/>
              </a:rPr>
              <a:t>.</a:t>
            </a:r>
            <a:endParaRPr lang="ko-KR" altLang="en-US" dirty="0">
              <a:latin typeface="Rix신고딕 Regular" panose="00000500000000000000" pitchFamily="2" charset="-127"/>
              <a:ea typeface="Rix신고딕 Regular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07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246903" y="512614"/>
            <a:ext cx="638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심리학의 다양한 분야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1D93614-43AC-4BD5-A28E-633F7BFE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50" y="1544787"/>
            <a:ext cx="4295775" cy="442504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EBFA0A3-3356-424D-BAE3-20D9C842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99" y="1544787"/>
            <a:ext cx="4238625" cy="4425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7C14E2-7D98-419D-929C-86858C8FBB7F}"/>
              </a:ext>
            </a:extLst>
          </p:cNvPr>
          <p:cNvSpPr txBox="1"/>
          <p:nvPr/>
        </p:nvSpPr>
        <p:spPr>
          <a:xfrm>
            <a:off x="1625115" y="6169611"/>
            <a:ext cx="403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Rix굴림 M" panose="02020603020101020101" pitchFamily="18" charset="-127"/>
                <a:ea typeface="Rix굴림 M" panose="02020603020101020101" pitchFamily="18" charset="-127"/>
              </a:rPr>
              <a:t>기본적이고 이론적인 심리학적 지식 탐구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06FE0B-699B-4A8D-960F-1E9B1C858102}"/>
              </a:ext>
            </a:extLst>
          </p:cNvPr>
          <p:cNvSpPr txBox="1"/>
          <p:nvPr/>
        </p:nvSpPr>
        <p:spPr>
          <a:xfrm>
            <a:off x="7099603" y="6174806"/>
            <a:ext cx="352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Rix굴림 M" panose="02020603020101020101" pitchFamily="18" charset="-127"/>
                <a:ea typeface="Rix굴림 M" panose="02020603020101020101" pitchFamily="18" charset="-127"/>
              </a:rPr>
              <a:t>구체적이고 현실적인 문제들을 해결</a:t>
            </a:r>
          </a:p>
        </p:txBody>
      </p:sp>
    </p:spTree>
    <p:extLst>
      <p:ext uri="{BB962C8B-B14F-4D97-AF65-F5344CB8AC3E}">
        <p14:creationId xmlns:p14="http://schemas.microsoft.com/office/powerpoint/2010/main" val="256528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35E82-C7FB-4D56-8389-A6B87595F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39" y="2882656"/>
            <a:ext cx="6759921" cy="1092688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latin typeface="Rix신고딕Round Bold" panose="00000800000000000000" pitchFamily="2" charset="-127"/>
                <a:ea typeface="Rix신고딕Round Bold" panose="00000800000000000000" pitchFamily="2" charset="-127"/>
              </a:rPr>
              <a:t>성균관대학교 심리학과</a:t>
            </a:r>
          </a:p>
        </p:txBody>
      </p:sp>
    </p:spTree>
    <p:extLst>
      <p:ext uri="{BB962C8B-B14F-4D97-AF65-F5344CB8AC3E}">
        <p14:creationId xmlns:p14="http://schemas.microsoft.com/office/powerpoint/2010/main" val="958194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F1131-869F-447A-9544-BBB27FFB8D0F}"/>
              </a:ext>
            </a:extLst>
          </p:cNvPr>
          <p:cNvSpPr txBox="1"/>
          <p:nvPr/>
        </p:nvSpPr>
        <p:spPr>
          <a:xfrm>
            <a:off x="1256631" y="514087"/>
            <a:ext cx="501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성균관대학교 심리학과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FB57246-5C86-49A9-BF2D-7D3DA0780823}"/>
              </a:ext>
            </a:extLst>
          </p:cNvPr>
          <p:cNvSpPr/>
          <p:nvPr/>
        </p:nvSpPr>
        <p:spPr>
          <a:xfrm>
            <a:off x="1991544" y="1565570"/>
            <a:ext cx="8208912" cy="594044"/>
          </a:xfrm>
          <a:prstGeom prst="rect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Rix신고딕Round Heavy" panose="00000900000000000000" pitchFamily="2" charset="-127"/>
                <a:ea typeface="Rix신고딕Round Heavy" panose="00000900000000000000" pitchFamily="2" charset="-127"/>
              </a:rPr>
              <a:t>학부 교육 목표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4B180-8802-40DE-AF7D-8231BCC849D9}"/>
              </a:ext>
            </a:extLst>
          </p:cNvPr>
          <p:cNvSpPr txBox="1"/>
          <p:nvPr/>
        </p:nvSpPr>
        <p:spPr>
          <a:xfrm>
            <a:off x="1528527" y="2488900"/>
            <a:ext cx="91349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01. 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인간행동을 과학적인 방법으로 연구하는데 필요한 </a:t>
            </a:r>
            <a:r>
              <a:rPr lang="ko-KR" altLang="en-US" sz="2200" dirty="0">
                <a:solidFill>
                  <a:srgbClr val="FF8B8B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기초 연구능력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을</a:t>
            </a:r>
            <a:endParaRPr lang="en-US" altLang="ko-KR" sz="2200" dirty="0">
              <a:solidFill>
                <a:schemeClr val="bg2">
                  <a:lumMod val="2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      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함양하는데 주력 한다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  <a:p>
            <a:endParaRPr lang="en-US" altLang="ko-KR" sz="2200" dirty="0">
              <a:solidFill>
                <a:schemeClr val="bg2">
                  <a:lumMod val="2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02. 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현재까지 다양한 심리학 분야에서 축적된 중요한 연구 결과를 </a:t>
            </a:r>
            <a:r>
              <a:rPr lang="ko-KR" altLang="en-US" sz="2200" dirty="0">
                <a:solidFill>
                  <a:srgbClr val="FF8B8B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균형 있게 </a:t>
            </a:r>
            <a:endParaRPr lang="en-US" altLang="ko-KR" sz="2200" dirty="0">
              <a:solidFill>
                <a:srgbClr val="FF8B8B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en-US" altLang="ko-KR" sz="2200" dirty="0">
                <a:solidFill>
                  <a:srgbClr val="FF8B8B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      </a:t>
            </a:r>
            <a:r>
              <a:rPr lang="ko-KR" altLang="en-US" sz="2200" dirty="0">
                <a:solidFill>
                  <a:srgbClr val="FF8B8B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이해하고 습득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하도록 한다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  <a:p>
            <a:endParaRPr lang="en-US" altLang="ko-KR" sz="2200" dirty="0">
              <a:solidFill>
                <a:schemeClr val="bg2">
                  <a:lumMod val="2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03. 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인간에 대한 이해와 과학적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심리적 지식을 바탕으로 </a:t>
            </a:r>
            <a:r>
              <a:rPr lang="ko-KR" altLang="en-US" sz="2200" dirty="0">
                <a:solidFill>
                  <a:srgbClr val="FF8B8B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자신과 타인의 삶에</a:t>
            </a:r>
            <a:endParaRPr lang="en-US" altLang="ko-KR" sz="2200" dirty="0">
              <a:solidFill>
                <a:srgbClr val="FF8B8B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      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기여하도록 한다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  <a:p>
            <a:endParaRPr lang="en-US" altLang="ko-KR" sz="2200" dirty="0">
              <a:solidFill>
                <a:schemeClr val="bg2">
                  <a:lumMod val="2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04. 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심리학 분야의 전문인으로서 기초 분야의 연구자 또는 응용심리학자로서 </a:t>
            </a:r>
            <a:endParaRPr lang="en-US" altLang="ko-KR" sz="2200" dirty="0">
              <a:solidFill>
                <a:schemeClr val="bg2">
                  <a:lumMod val="2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      </a:t>
            </a:r>
            <a:r>
              <a:rPr lang="ko-KR" altLang="en-US" sz="2200" dirty="0">
                <a:solidFill>
                  <a:srgbClr val="FF8B8B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진로를 개척</a:t>
            </a:r>
            <a:r>
              <a:rPr lang="ko-KR" altLang="en-US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할 수 있도록 지도한다</a:t>
            </a:r>
            <a:r>
              <a:rPr lang="en-US" altLang="ko-KR" sz="220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402457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291AD2-034C-4413-ADB0-B8CC246AF832}"/>
              </a:ext>
            </a:extLst>
          </p:cNvPr>
          <p:cNvSpPr/>
          <p:nvPr/>
        </p:nvSpPr>
        <p:spPr>
          <a:xfrm>
            <a:off x="609591" y="651162"/>
            <a:ext cx="166254" cy="498764"/>
          </a:xfrm>
          <a:prstGeom prst="rect">
            <a:avLst/>
          </a:prstGeom>
          <a:solidFill>
            <a:srgbClr val="F4A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E31CA5-75B6-455B-91ED-27014F1A9A00}"/>
              </a:ext>
            </a:extLst>
          </p:cNvPr>
          <p:cNvSpPr/>
          <p:nvPr/>
        </p:nvSpPr>
        <p:spPr>
          <a:xfrm>
            <a:off x="845120" y="471052"/>
            <a:ext cx="166254" cy="845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8B064-768E-4C6A-9012-2C9FF00DF847}"/>
              </a:ext>
            </a:extLst>
          </p:cNvPr>
          <p:cNvSpPr txBox="1"/>
          <p:nvPr/>
        </p:nvSpPr>
        <p:spPr>
          <a:xfrm>
            <a:off x="1196231" y="499652"/>
            <a:ext cx="509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성균관대학교 심리학과</a:t>
            </a:r>
          </a:p>
        </p:txBody>
      </p:sp>
      <p:grpSp>
        <p:nvGrpSpPr>
          <p:cNvPr id="15" name="그룹 75">
            <a:extLst>
              <a:ext uri="{FF2B5EF4-FFF2-40B4-BE49-F238E27FC236}">
                <a16:creationId xmlns:a16="http://schemas.microsoft.com/office/drawing/2014/main" id="{4272C447-5305-4CFC-9779-3955029A1383}"/>
              </a:ext>
            </a:extLst>
          </p:cNvPr>
          <p:cNvGrpSpPr/>
          <p:nvPr/>
        </p:nvGrpSpPr>
        <p:grpSpPr>
          <a:xfrm>
            <a:off x="2219386" y="1652972"/>
            <a:ext cx="7131555" cy="4253543"/>
            <a:chOff x="978306" y="2343809"/>
            <a:chExt cx="7131555" cy="4253543"/>
          </a:xfrm>
          <a:effectLst/>
        </p:grpSpPr>
        <p:grpSp>
          <p:nvGrpSpPr>
            <p:cNvPr id="16" name="그룹 77">
              <a:extLst>
                <a:ext uri="{FF2B5EF4-FFF2-40B4-BE49-F238E27FC236}">
                  <a16:creationId xmlns:a16="http://schemas.microsoft.com/office/drawing/2014/main" id="{1088ED71-0AA5-40C7-B9E7-32EF2DC0BF44}"/>
                </a:ext>
              </a:extLst>
            </p:cNvPr>
            <p:cNvGrpSpPr/>
            <p:nvPr/>
          </p:nvGrpSpPr>
          <p:grpSpPr>
            <a:xfrm>
              <a:off x="978949" y="3259134"/>
              <a:ext cx="3576588" cy="1109086"/>
              <a:chOff x="1246835" y="729862"/>
              <a:chExt cx="3576588" cy="1109086"/>
            </a:xfrm>
          </p:grpSpPr>
          <p:pic>
            <p:nvPicPr>
              <p:cNvPr id="27" name="Picture 4" descr="http://home.skku.edu/~psydepart/image/header_menu/pro/2.jpg">
                <a:extLst>
                  <a:ext uri="{FF2B5EF4-FFF2-40B4-BE49-F238E27FC236}">
                    <a16:creationId xmlns:a16="http://schemas.microsoft.com/office/drawing/2014/main" id="{035CC654-E10F-41DA-904E-8ED03B023D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774"/>
              <a:stretch/>
            </p:blipFill>
            <p:spPr bwMode="auto">
              <a:xfrm>
                <a:off x="1246835" y="729862"/>
                <a:ext cx="941674" cy="109527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3890D5-88E3-4F21-9E86-F9274D68014A}"/>
                  </a:ext>
                </a:extLst>
              </p:cNvPr>
              <p:cNvSpPr txBox="1"/>
              <p:nvPr/>
            </p:nvSpPr>
            <p:spPr>
              <a:xfrm>
                <a:off x="2191389" y="729862"/>
                <a:ext cx="2632034" cy="1109086"/>
              </a:xfrm>
              <a:prstGeom prst="rect">
                <a:avLst/>
              </a:prstGeom>
              <a:solidFill>
                <a:schemeClr val="tx1">
                  <a:alpha val="85000"/>
                </a:schemeClr>
              </a:solidFill>
            </p:spPr>
            <p:txBody>
              <a:bodyPr wrap="square" tIns="252000" bIns="25200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o-KR" altLang="en-US" sz="1400" b="1" spc="6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도경수</a:t>
                </a:r>
                <a:r>
                  <a:rPr lang="ko-KR" altLang="en-US" sz="1400" dirty="0">
                    <a:solidFill>
                      <a:prstClr val="white"/>
                    </a:solidFill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 교수</a:t>
                </a:r>
                <a:endParaRPr lang="ko-KR" altLang="en-US" sz="1100" dirty="0">
                  <a:solidFill>
                    <a:prstClr val="white"/>
                  </a:solidFill>
                  <a:latin typeface="Rix신고딕Round Bold" panose="00000800000000000000" pitchFamily="2" charset="-127"/>
                  <a:ea typeface="Rix신고딕Round Bold" panose="00000800000000000000" pitchFamily="2" charset="-127"/>
                  <a:cs typeface="함초롬돋움 확장" pitchFamily="18" charset="-127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ko-KR" altLang="en-US" sz="1200" b="1" dirty="0">
                    <a:solidFill>
                      <a:srgbClr val="EEECE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인지심리 </a:t>
                </a:r>
                <a:r>
                  <a:rPr lang="ko-KR" altLang="en-US" sz="1200" dirty="0">
                    <a:solidFill>
                      <a:srgbClr val="EEECE1">
                        <a:lumMod val="75000"/>
                      </a:srgbClr>
                    </a:solidFill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전공</a:t>
                </a:r>
              </a:p>
            </p:txBody>
          </p:sp>
        </p:grpSp>
        <p:grpSp>
          <p:nvGrpSpPr>
            <p:cNvPr id="17" name="그룹 78">
              <a:extLst>
                <a:ext uri="{FF2B5EF4-FFF2-40B4-BE49-F238E27FC236}">
                  <a16:creationId xmlns:a16="http://schemas.microsoft.com/office/drawing/2014/main" id="{184662EE-9684-4640-AE08-59214E424211}"/>
                </a:ext>
              </a:extLst>
            </p:cNvPr>
            <p:cNvGrpSpPr/>
            <p:nvPr/>
          </p:nvGrpSpPr>
          <p:grpSpPr>
            <a:xfrm>
              <a:off x="4574682" y="2343809"/>
              <a:ext cx="3535179" cy="1127262"/>
              <a:chOff x="4061118" y="1512282"/>
              <a:chExt cx="3535179" cy="1084716"/>
            </a:xfrm>
          </p:grpSpPr>
          <p:pic>
            <p:nvPicPr>
              <p:cNvPr id="25" name="Picture 6" descr="http://home.skku.edu/~psydepart/image/header_menu/pro/3.jpg">
                <a:extLst>
                  <a:ext uri="{FF2B5EF4-FFF2-40B4-BE49-F238E27FC236}">
                    <a16:creationId xmlns:a16="http://schemas.microsoft.com/office/drawing/2014/main" id="{9A4D37AF-11AD-4771-AB08-E1818F3E2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800"/>
                        </a14:imgEffect>
                        <a14:imgEffect>
                          <a14:saturation sat="66000"/>
                        </a14:imgEffect>
                        <a14:imgEffect>
                          <a14:brightnessContrast contrast="-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774"/>
              <a:stretch/>
            </p:blipFill>
            <p:spPr bwMode="auto">
              <a:xfrm>
                <a:off x="4061118" y="1539544"/>
                <a:ext cx="890227" cy="105745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BFBBF9-A5E5-4579-9ECE-EA2F4A589A40}"/>
                  </a:ext>
                </a:extLst>
              </p:cNvPr>
              <p:cNvSpPr txBox="1"/>
              <p:nvPr/>
            </p:nvSpPr>
            <p:spPr>
              <a:xfrm>
                <a:off x="4964264" y="1512282"/>
                <a:ext cx="2632033" cy="1084716"/>
              </a:xfrm>
              <a:prstGeom prst="rect">
                <a:avLst/>
              </a:prstGeom>
              <a:solidFill>
                <a:schemeClr val="tx1">
                  <a:alpha val="85000"/>
                </a:schemeClr>
              </a:solidFill>
            </p:spPr>
            <p:txBody>
              <a:bodyPr wrap="square" tIns="234000" bIns="28800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o-KR" altLang="en-US" sz="1400" b="1" spc="6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서용원</a:t>
                </a:r>
                <a:r>
                  <a:rPr lang="ko-KR" altLang="en-US" sz="1400" dirty="0">
                    <a:solidFill>
                      <a:prstClr val="white"/>
                    </a:solidFill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 교수</a:t>
                </a:r>
                <a:endParaRPr lang="ko-KR" altLang="en-US" sz="1100" dirty="0">
                  <a:solidFill>
                    <a:prstClr val="white"/>
                  </a:solidFill>
                  <a:latin typeface="Rix신고딕Round Bold" panose="00000800000000000000" pitchFamily="2" charset="-127"/>
                  <a:ea typeface="Rix신고딕Round Bold" panose="00000800000000000000" pitchFamily="2" charset="-127"/>
                  <a:cs typeface="함초롬돋움 확장" pitchFamily="18" charset="-127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ko-KR" altLang="en-US" sz="1200" b="1" dirty="0">
                    <a:solidFill>
                      <a:srgbClr val="EEECE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산업 및 조직심리 </a:t>
                </a:r>
                <a:r>
                  <a:rPr lang="ko-KR" altLang="en-US" sz="1200" dirty="0">
                    <a:solidFill>
                      <a:srgbClr val="EEECE1">
                        <a:lumMod val="75000"/>
                      </a:srgbClr>
                    </a:solidFill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전공</a:t>
                </a:r>
              </a:p>
            </p:txBody>
          </p:sp>
        </p:grpSp>
        <p:grpSp>
          <p:nvGrpSpPr>
            <p:cNvPr id="18" name="그룹 79">
              <a:extLst>
                <a:ext uri="{FF2B5EF4-FFF2-40B4-BE49-F238E27FC236}">
                  <a16:creationId xmlns:a16="http://schemas.microsoft.com/office/drawing/2014/main" id="{E1F803C5-9214-4E14-8C4A-9305DB2C6C82}"/>
                </a:ext>
              </a:extLst>
            </p:cNvPr>
            <p:cNvGrpSpPr/>
            <p:nvPr/>
          </p:nvGrpSpPr>
          <p:grpSpPr>
            <a:xfrm>
              <a:off x="4555537" y="3471072"/>
              <a:ext cx="3554324" cy="1120488"/>
              <a:chOff x="8406654" y="198685"/>
              <a:chExt cx="3554324" cy="1120488"/>
            </a:xfrm>
          </p:grpSpPr>
          <p:pic>
            <p:nvPicPr>
              <p:cNvPr id="23" name="Picture 10" descr="http://home.skku.edu/~psydepart/image/header_menu/pro/5.jpg">
                <a:extLst>
                  <a:ext uri="{FF2B5EF4-FFF2-40B4-BE49-F238E27FC236}">
                    <a16:creationId xmlns:a16="http://schemas.microsoft.com/office/drawing/2014/main" id="{66A4ED7F-B883-48DF-9A8A-E36B67A9D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481" b="3774"/>
              <a:stretch/>
            </p:blipFill>
            <p:spPr bwMode="auto">
              <a:xfrm>
                <a:off x="8406654" y="211904"/>
                <a:ext cx="922291" cy="110726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30765A-D3EB-4B2E-8C69-A538AD4B8FF3}"/>
                  </a:ext>
                </a:extLst>
              </p:cNvPr>
              <p:cNvSpPr txBox="1"/>
              <p:nvPr/>
            </p:nvSpPr>
            <p:spPr>
              <a:xfrm>
                <a:off x="9327662" y="198685"/>
                <a:ext cx="2633316" cy="1109086"/>
              </a:xfrm>
              <a:prstGeom prst="rect">
                <a:avLst/>
              </a:prstGeom>
              <a:solidFill>
                <a:schemeClr val="tx1">
                  <a:alpha val="85000"/>
                </a:schemeClr>
              </a:solidFill>
            </p:spPr>
            <p:txBody>
              <a:bodyPr wrap="square" tIns="252000" bIns="25200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o-KR" altLang="en-US" sz="1400" b="1" spc="600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장혜인</a:t>
                </a:r>
                <a:r>
                  <a:rPr lang="ko-KR" altLang="en-US" sz="1400" dirty="0">
                    <a:solidFill>
                      <a:prstClr val="white"/>
                    </a:solidFill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 교수</a:t>
                </a:r>
                <a:endParaRPr lang="ko-KR" altLang="en-US" sz="1100" dirty="0">
                  <a:solidFill>
                    <a:prstClr val="white"/>
                  </a:solidFill>
                  <a:latin typeface="Rix신고딕Round Bold" panose="00000800000000000000" pitchFamily="2" charset="-127"/>
                  <a:ea typeface="Rix신고딕Round Bold" panose="00000800000000000000" pitchFamily="2" charset="-127"/>
                  <a:cs typeface="함초롬돋움 확장" pitchFamily="18" charset="-127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ko-KR" altLang="en-US" sz="1200" b="1" dirty="0">
                    <a:solidFill>
                      <a:srgbClr val="EEECE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임상심리 </a:t>
                </a:r>
                <a:r>
                  <a:rPr lang="ko-KR" altLang="en-US" sz="1200" dirty="0">
                    <a:solidFill>
                      <a:srgbClr val="EEECE1">
                        <a:lumMod val="75000"/>
                      </a:srgbClr>
                    </a:solidFill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전공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1B9CB1-ECE2-443C-AD11-3CCC664DF056}"/>
                </a:ext>
              </a:extLst>
            </p:cNvPr>
            <p:cNvSpPr txBox="1"/>
            <p:nvPr/>
          </p:nvSpPr>
          <p:spPr>
            <a:xfrm>
              <a:off x="1920623" y="4365104"/>
              <a:ext cx="2680486" cy="1060557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</p:spPr>
          <p:txBody>
            <a:bodyPr wrap="square" tIns="226800" bIns="25200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sz="1400" b="1" spc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신고딕Round Bold" panose="00000800000000000000" pitchFamily="2" charset="-127"/>
                  <a:ea typeface="Rix신고딕Round Bold" panose="00000800000000000000" pitchFamily="2" charset="-127"/>
                  <a:cs typeface="함초롬돋움 확장" pitchFamily="18" charset="-127"/>
                </a:rPr>
                <a:t>최훈석</a:t>
              </a:r>
              <a:r>
                <a:rPr lang="ko-KR" altLang="en-US" sz="1400" dirty="0">
                  <a:solidFill>
                    <a:prstClr val="white"/>
                  </a:solidFill>
                  <a:latin typeface="Rix신고딕Round Bold" panose="00000800000000000000" pitchFamily="2" charset="-127"/>
                  <a:ea typeface="Rix신고딕Round Bold" panose="00000800000000000000" pitchFamily="2" charset="-127"/>
                  <a:cs typeface="함초롬돋움 확장" pitchFamily="18" charset="-127"/>
                </a:rPr>
                <a:t> 교수</a:t>
              </a:r>
              <a:endParaRPr lang="ko-KR" altLang="en-US" sz="1100" dirty="0">
                <a:solidFill>
                  <a:prstClr val="white"/>
                </a:solidFill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endParaRPr>
            </a:p>
            <a:p>
              <a:pPr algn="just">
                <a:lnSpc>
                  <a:spcPct val="150000"/>
                </a:lnSpc>
              </a:pPr>
              <a:r>
                <a:rPr lang="ko-KR" altLang="en-US" sz="1200" b="1" dirty="0">
                  <a:solidFill>
                    <a:srgbClr val="EEECE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ix신고딕Round Bold" panose="00000800000000000000" pitchFamily="2" charset="-127"/>
                  <a:ea typeface="Rix신고딕Round Bold" panose="00000800000000000000" pitchFamily="2" charset="-127"/>
                  <a:cs typeface="함초롬돋움 확장" pitchFamily="18" charset="-127"/>
                </a:rPr>
                <a:t>사회심리 </a:t>
              </a:r>
              <a:r>
                <a:rPr lang="ko-KR" altLang="en-US" sz="1200" dirty="0">
                  <a:solidFill>
                    <a:srgbClr val="EEECE1">
                      <a:lumMod val="75000"/>
                    </a:srgbClr>
                  </a:solidFill>
                  <a:latin typeface="Rix신고딕Round Bold" panose="00000800000000000000" pitchFamily="2" charset="-127"/>
                  <a:ea typeface="Rix신고딕Round Bold" panose="00000800000000000000" pitchFamily="2" charset="-127"/>
                  <a:cs typeface="함초롬돋움 확장" pitchFamily="18" charset="-127"/>
                </a:rPr>
                <a:t>전공</a:t>
              </a:r>
            </a:p>
          </p:txBody>
        </p:sp>
        <p:grpSp>
          <p:nvGrpSpPr>
            <p:cNvPr id="20" name="그룹 81">
              <a:extLst>
                <a:ext uri="{FF2B5EF4-FFF2-40B4-BE49-F238E27FC236}">
                  <a16:creationId xmlns:a16="http://schemas.microsoft.com/office/drawing/2014/main" id="{81C75710-7E62-4750-BB7F-8C6067F96AD5}"/>
                </a:ext>
              </a:extLst>
            </p:cNvPr>
            <p:cNvGrpSpPr/>
            <p:nvPr/>
          </p:nvGrpSpPr>
          <p:grpSpPr>
            <a:xfrm>
              <a:off x="978306" y="5430516"/>
              <a:ext cx="3612535" cy="1166836"/>
              <a:chOff x="1246434" y="3560922"/>
              <a:chExt cx="3612535" cy="1166836"/>
            </a:xfrm>
          </p:grpSpPr>
          <p:pic>
            <p:nvPicPr>
              <p:cNvPr id="21" name="Picture 12" descr="http://home.skku.edu/~psydepart/image/header_menu/pro/6.jpg">
                <a:extLst>
                  <a:ext uri="{FF2B5EF4-FFF2-40B4-BE49-F238E27FC236}">
                    <a16:creationId xmlns:a16="http://schemas.microsoft.com/office/drawing/2014/main" id="{557E52F0-A427-4A4B-93FB-7F09B3C82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774"/>
              <a:stretch/>
            </p:blipFill>
            <p:spPr bwMode="auto">
              <a:xfrm>
                <a:off x="1246434" y="3620489"/>
                <a:ext cx="941435" cy="110726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B1093E-0F87-47C4-A8E3-95A4A487A4EE}"/>
                  </a:ext>
                </a:extLst>
              </p:cNvPr>
              <p:cNvSpPr txBox="1"/>
              <p:nvPr/>
            </p:nvSpPr>
            <p:spPr>
              <a:xfrm>
                <a:off x="2178241" y="3560922"/>
                <a:ext cx="2680728" cy="1109086"/>
              </a:xfrm>
              <a:prstGeom prst="rect">
                <a:avLst/>
              </a:prstGeom>
              <a:solidFill>
                <a:schemeClr val="tx1">
                  <a:alpha val="85000"/>
                </a:schemeClr>
              </a:solidFill>
            </p:spPr>
            <p:txBody>
              <a:bodyPr wrap="square" tIns="252000" bIns="25200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o-KR" altLang="en-US" sz="1400" b="1" spc="6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강민석</a:t>
                </a:r>
                <a:r>
                  <a:rPr lang="ko-KR" altLang="en-US" sz="1400" dirty="0">
                    <a:solidFill>
                      <a:prstClr val="white"/>
                    </a:solidFill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 교수</a:t>
                </a:r>
                <a:endParaRPr lang="ko-KR" altLang="en-US" sz="1100" dirty="0">
                  <a:solidFill>
                    <a:prstClr val="white"/>
                  </a:solidFill>
                  <a:latin typeface="Rix신고딕Round Bold" panose="00000800000000000000" pitchFamily="2" charset="-127"/>
                  <a:ea typeface="Rix신고딕Round Bold" panose="00000800000000000000" pitchFamily="2" charset="-127"/>
                  <a:cs typeface="함초롬돋움 확장" pitchFamily="18" charset="-127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ko-KR" altLang="en-US" sz="1200" b="1" dirty="0">
                    <a:solidFill>
                      <a:srgbClr val="EEECE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지각 및 인지신경심리  </a:t>
                </a:r>
                <a:r>
                  <a:rPr lang="ko-KR" altLang="en-US" sz="1200" dirty="0">
                    <a:solidFill>
                      <a:srgbClr val="EEECE1">
                        <a:lumMod val="75000"/>
                      </a:srgbClr>
                    </a:solidFill>
                    <a:latin typeface="Rix신고딕Round Bold" panose="00000800000000000000" pitchFamily="2" charset="-127"/>
                    <a:ea typeface="Rix신고딕Round Bold" panose="00000800000000000000" pitchFamily="2" charset="-127"/>
                    <a:cs typeface="함초롬돋움 확장" pitchFamily="18" charset="-127"/>
                  </a:rPr>
                  <a:t>전공</a:t>
                </a:r>
              </a:p>
            </p:txBody>
          </p:sp>
        </p:grpSp>
      </p:grpSp>
      <p:pic>
        <p:nvPicPr>
          <p:cNvPr id="31" name="Picture 2" descr="http://home.skku.edu/~psydepart/image/header_menu/pro/8.jpg">
            <a:extLst>
              <a:ext uri="{FF2B5EF4-FFF2-40B4-BE49-F238E27FC236}">
                <a16:creationId xmlns:a16="http://schemas.microsoft.com/office/drawing/2014/main" id="{33C893A5-7BCE-4D50-9D7E-3870B898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10" y="3872857"/>
            <a:ext cx="91086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B690AC6-9D29-40AF-885E-06091242331F}"/>
              </a:ext>
            </a:extLst>
          </p:cNvPr>
          <p:cNvSpPr txBox="1"/>
          <p:nvPr/>
        </p:nvSpPr>
        <p:spPr>
          <a:xfrm>
            <a:off x="6705849" y="3889814"/>
            <a:ext cx="2641685" cy="1109086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tIns="252000" bIns="252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장승민</a:t>
            </a:r>
            <a:r>
              <a:rPr lang="ko-KR" altLang="en-US" sz="1400" dirty="0">
                <a:solidFill>
                  <a:prstClr val="white"/>
                </a:solidFill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 교수</a:t>
            </a:r>
            <a:endParaRPr lang="ko-KR" altLang="en-US" sz="1100" dirty="0">
              <a:solidFill>
                <a:prstClr val="white"/>
              </a:solidFill>
              <a:latin typeface="Rix신고딕Round Bold" panose="00000800000000000000" pitchFamily="2" charset="-127"/>
              <a:ea typeface="Rix신고딕Round Bold" panose="00000800000000000000" pitchFamily="2" charset="-127"/>
              <a:cs typeface="함초롬돋움 확장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계량심리</a:t>
            </a:r>
            <a:r>
              <a:rPr lang="en-US" altLang="ko-KR" sz="1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(</a:t>
            </a:r>
            <a:r>
              <a:rPr lang="ko-KR" altLang="en-US" sz="1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측정 및 통계</a:t>
            </a:r>
            <a:r>
              <a:rPr lang="en-US" altLang="ko-KR" sz="1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)</a:t>
            </a:r>
            <a:r>
              <a:rPr lang="ko-KR" altLang="en-US" sz="1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 </a:t>
            </a:r>
            <a:r>
              <a:rPr lang="ko-KR" altLang="en-US" sz="1200" dirty="0">
                <a:solidFill>
                  <a:srgbClr val="EEECE1">
                    <a:lumMod val="75000"/>
                  </a:srgbClr>
                </a:solidFill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전공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E1E7E-F6CB-42D0-96D7-FBCEBA90FB18}"/>
              </a:ext>
            </a:extLst>
          </p:cNvPr>
          <p:cNvSpPr txBox="1"/>
          <p:nvPr/>
        </p:nvSpPr>
        <p:spPr>
          <a:xfrm>
            <a:off x="6715501" y="4999523"/>
            <a:ext cx="2632033" cy="112726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tIns="234000" bIns="288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spc="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박형인</a:t>
            </a:r>
            <a:r>
              <a:rPr lang="ko-KR" altLang="en-US" sz="1400" dirty="0">
                <a:solidFill>
                  <a:prstClr val="white"/>
                </a:solidFill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 교수</a:t>
            </a:r>
            <a:endParaRPr lang="ko-KR" altLang="en-US" sz="1100" dirty="0">
              <a:solidFill>
                <a:prstClr val="white"/>
              </a:solidFill>
              <a:latin typeface="Rix신고딕Round Bold" panose="00000800000000000000" pitchFamily="2" charset="-127"/>
              <a:ea typeface="Rix신고딕Round Bold" panose="00000800000000000000" pitchFamily="2" charset="-127"/>
              <a:cs typeface="함초롬돋움 확장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산업 및 조직심리 </a:t>
            </a:r>
            <a:r>
              <a:rPr lang="ko-KR" altLang="en-US" sz="1200" dirty="0">
                <a:solidFill>
                  <a:srgbClr val="EEECE1">
                    <a:lumMod val="75000"/>
                  </a:srgbClr>
                </a:solidFill>
                <a:latin typeface="Rix신고딕Round Bold" panose="00000800000000000000" pitchFamily="2" charset="-127"/>
                <a:ea typeface="Rix신고딕Round Bold" panose="00000800000000000000" pitchFamily="2" charset="-127"/>
                <a:cs typeface="함초롬돋움 확장" pitchFamily="18" charset="-127"/>
              </a:rPr>
              <a:t>전공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39B23A9C-ED2E-4FBE-A24C-73FDCD76C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1041" y="5020656"/>
            <a:ext cx="880187" cy="1091705"/>
          </a:xfrm>
          <a:prstGeom prst="rect">
            <a:avLst/>
          </a:prstGeom>
        </p:spPr>
      </p:pic>
      <p:pic>
        <p:nvPicPr>
          <p:cNvPr id="35" name="Picture 2" descr="http://psych.skku.edu/_template/FileData/professor/UP_XQQVZX_0029C64_0002D2.JPG">
            <a:extLst>
              <a:ext uri="{FF2B5EF4-FFF2-40B4-BE49-F238E27FC236}">
                <a16:creationId xmlns:a16="http://schemas.microsoft.com/office/drawing/2014/main" id="{6C9235B6-87A9-40BC-A43B-EC358525F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47" y="3663570"/>
            <a:ext cx="927077" cy="116899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5830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1045</Words>
  <Application>Microsoft Office PowerPoint</Application>
  <PresentationFormat>와이드스크린</PresentationFormat>
  <Paragraphs>178</Paragraphs>
  <Slides>33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8" baseType="lpstr">
      <vt:lpstr>배달의민족 한나체 Air</vt:lpstr>
      <vt:lpstr>배달의민족 한나체 Pro</vt:lpstr>
      <vt:lpstr>Rix신고딕Round Bold</vt:lpstr>
      <vt:lpstr>Rix부산역 Heavy</vt:lpstr>
      <vt:lpstr>Rix굴림 M</vt:lpstr>
      <vt:lpstr>Rix신고딕Round Heavy</vt:lpstr>
      <vt:lpstr>Rix교차로 R</vt:lpstr>
      <vt:lpstr>a옛날목욕탕L</vt:lpstr>
      <vt:lpstr>Rix신고딕Round Regular</vt:lpstr>
      <vt:lpstr>Arial</vt:lpstr>
      <vt:lpstr>맑은 고딕</vt:lpstr>
      <vt:lpstr>나눔스퀘어라운드 ExtraBold</vt:lpstr>
      <vt:lpstr>a옛날목욕탕B</vt:lpstr>
      <vt:lpstr>Rix신고딕 Regular</vt:lpstr>
      <vt:lpstr>Office 테마</vt:lpstr>
      <vt:lpstr>PowerPoint 프레젠테이션</vt:lpstr>
      <vt:lpstr>PowerPoint 프레젠테이션</vt:lpstr>
      <vt:lpstr>심리학이란</vt:lpstr>
      <vt:lpstr>PowerPoint 프레젠테이션</vt:lpstr>
      <vt:lpstr>PowerPoint 프레젠테이션</vt:lpstr>
      <vt:lpstr>PowerPoint 프레젠테이션</vt:lpstr>
      <vt:lpstr>성균관대학교 심리학과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심리학과 진로</vt:lpstr>
      <vt:lpstr>PowerPoint 프레젠테이션</vt:lpstr>
      <vt:lpstr>PowerPoint 프레젠테이션</vt:lpstr>
      <vt:lpstr>PowerPoint 프레젠테이션</vt:lpstr>
      <vt:lpstr>PowerPoint 프레젠테이션</vt:lpstr>
      <vt:lpstr>패널 인터뷰</vt:lpstr>
      <vt:lpstr>Q. 심리학과 전공진입 후  꼭 들었으면 하는 과목이 있다면?</vt:lpstr>
      <vt:lpstr>Q. 심리학과의 수업 방식과 분위기</vt:lpstr>
      <vt:lpstr>Q. 심리학과를 선택한, 혹은 관심을 가지게 된 이유</vt:lpstr>
      <vt:lpstr>Q. 심리학과 진입을 희망하는  학생들에게 해주고 싶은 말이 있다면?</vt:lpstr>
      <vt:lpstr>기타 QnA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심 재용</dc:creator>
  <cp:lastModifiedBy>심 재용</cp:lastModifiedBy>
  <cp:revision>47</cp:revision>
  <dcterms:created xsi:type="dcterms:W3CDTF">2019-02-10T12:52:55Z</dcterms:created>
  <dcterms:modified xsi:type="dcterms:W3CDTF">2019-11-06T02:22:18Z</dcterms:modified>
</cp:coreProperties>
</file>