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80" r:id="rId5"/>
    <p:sldId id="320" r:id="rId6"/>
    <p:sldId id="321" r:id="rId7"/>
    <p:sldId id="322" r:id="rId8"/>
    <p:sldId id="261" r:id="rId9"/>
    <p:sldId id="306" r:id="rId10"/>
    <p:sldId id="305" r:id="rId11"/>
    <p:sldId id="312" r:id="rId12"/>
    <p:sldId id="323" r:id="rId13"/>
    <p:sldId id="324" r:id="rId14"/>
    <p:sldId id="325" r:id="rId15"/>
    <p:sldId id="326" r:id="rId16"/>
    <p:sldId id="327" r:id="rId17"/>
    <p:sldId id="311" r:id="rId18"/>
    <p:sldId id="313" r:id="rId19"/>
    <p:sldId id="314" r:id="rId20"/>
    <p:sldId id="316" r:id="rId21"/>
    <p:sldId id="317" r:id="rId22"/>
    <p:sldId id="318" r:id="rId23"/>
  </p:sldIdLst>
  <p:sldSz cx="9144000" cy="6858000" type="screen4x3"/>
  <p:notesSz cx="6858000" cy="9144000"/>
  <p:embeddedFontLst>
    <p:embeddedFont>
      <p:font typeface="Yoon 윤고딕 530_TT" panose="020B0600000101010101" charset="-127"/>
      <p:regular r:id="rId25"/>
    </p:embeddedFont>
    <p:embeddedFont>
      <p:font typeface="바른바탕3 B" panose="020B0600000101010101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Yoon 윤고딕 520_TT" panose="020B0600000101010101" charset="-127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6" autoAdjust="0"/>
  </p:normalViewPr>
  <p:slideViewPr>
    <p:cSldViewPr>
      <p:cViewPr>
        <p:scale>
          <a:sx n="84" d="100"/>
          <a:sy n="84" d="100"/>
        </p:scale>
        <p:origin x="-7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E4AB-7FB8-450C-B2DF-D1C295ECFBAA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956E4-F701-4681-83C7-490617EC0B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56E4-F701-4681-83C7-490617EC0B8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2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56E4-F701-4681-83C7-490617EC0B8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2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56E4-F701-4681-83C7-490617EC0B8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2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56E4-F701-4681-83C7-490617EC0B8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2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56E4-F701-4681-83C7-490617EC0B8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2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956E4-F701-4681-83C7-490617EC0B8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2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53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70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99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8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3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75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26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9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3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30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7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C20D-C4FF-4845-BBC1-5F305A2D4E86}" type="datetimeFigureOut">
              <a:rPr lang="ko-KR" altLang="en-US" smtClean="0"/>
              <a:t>2018-11-26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0797-04E6-4EFB-ACE6-CAA610F5C57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1"/>
          <a:stretch/>
        </p:blipFill>
        <p:spPr>
          <a:xfrm rot="16200000">
            <a:off x="1139957" y="-1146044"/>
            <a:ext cx="6858001" cy="91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kr/url?sa=i&amp;rct=j&amp;q=&amp;esrc=s&amp;source=images&amp;cd=&amp;cad=rja&amp;uact=8&amp;ved=0ahUKEwiiqJjts57JAhUCFpQKHXZbA7oQjRwIBw&amp;url=http://www.dreammaker.media/?author%3D0%26paged%3D28&amp;psig=AFQjCNGJepMdR1E5IJqDnkFv7rEnqlcBOQ&amp;ust=144808839588487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80928"/>
            <a:ext cx="4868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2018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년도 전공탐색캠프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814" y="3378478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1600" dirty="0" smtClean="0">
                <a:solidFill>
                  <a:schemeClr val="bg1">
                    <a:lumMod val="9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성균관대학교 국어국문학과</a:t>
            </a:r>
            <a:endParaRPr lang="en-US" altLang="ko-KR" sz="1600" dirty="0">
              <a:solidFill>
                <a:schemeClr val="bg1">
                  <a:lumMod val="9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04048" y="5589240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0"/>
            <a:r>
              <a:rPr lang="ko-KR" altLang="en-US" sz="1600" dirty="0" smtClean="0">
                <a:solidFill>
                  <a:schemeClr val="bg1">
                    <a:lumMod val="9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성균관대학교 국어국문학과</a:t>
            </a:r>
            <a:endParaRPr lang="ko-KR" altLang="en-US" sz="1600" dirty="0">
              <a:solidFill>
                <a:schemeClr val="bg1">
                  <a:lumMod val="9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7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0199" y="3005599"/>
            <a:ext cx="6443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커리큘럼</a:t>
            </a:r>
            <a:endParaRPr lang="en-US" altLang="ko-KR" sz="3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817" y="3483069"/>
            <a:ext cx="53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3344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ko-KR" altLang="en-US" dirty="0" smtClean="0"/>
              <a:t>커리큘럼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Curriculum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9283" y="1806683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>
            <a:off x="702755" y="2136757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82076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03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1245877" y="850460"/>
            <a:ext cx="942726" cy="1617176"/>
          </a:xfrm>
          <a:prstGeom prst="roundRect">
            <a:avLst/>
          </a:prstGeom>
          <a:solidFill>
            <a:srgbClr val="272123"/>
          </a:solidFill>
          <a:ln>
            <a:solidFill>
              <a:srgbClr val="272123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endParaRPr lang="en-US" altLang="ko-KR" dirty="0" smtClean="0">
              <a:ln>
                <a:solidFill>
                  <a:schemeClr val="bg1">
                    <a:lumMod val="9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dirty="0" smtClean="0">
                <a:ln>
                  <a:solidFill>
                    <a:schemeClr val="bg1">
                      <a:lumMod val="9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국어학</a:t>
            </a:r>
            <a:endParaRPr lang="en-US" altLang="ko-KR" dirty="0" smtClean="0">
              <a:ln>
                <a:solidFill>
                  <a:schemeClr val="bg1">
                    <a:lumMod val="9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ko-KR" altLang="en-US" dirty="0">
              <a:ln>
                <a:solidFill>
                  <a:schemeClr val="bg1">
                    <a:lumMod val="9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3010" y="2643786"/>
            <a:ext cx="942726" cy="1617176"/>
          </a:xfrm>
          <a:prstGeom prst="roundRect">
            <a:avLst/>
          </a:prstGeom>
          <a:solidFill>
            <a:srgbClr val="272123">
              <a:alpha val="70980"/>
            </a:srgbClr>
          </a:solidFill>
          <a:ln>
            <a:solidFill>
              <a:srgbClr val="272123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</a:rPr>
              <a:t>고전</a:t>
            </a:r>
            <a:endParaRPr lang="en-US" altLang="ko-KR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</a:rPr>
              <a:t>문학</a:t>
            </a:r>
            <a:endParaRPr lang="ko-KR" altLang="en-US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3010" y="4437112"/>
            <a:ext cx="942726" cy="1617176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>
                <a:ln>
                  <a:solidFill>
                    <a:srgbClr val="272123">
                      <a:alpha val="30000"/>
                    </a:srgbClr>
                  </a:solidFill>
                </a:ln>
              </a:rPr>
              <a:t>현대</a:t>
            </a:r>
            <a:endParaRPr lang="en-US" altLang="ko-KR" dirty="0" smtClean="0">
              <a:ln>
                <a:solidFill>
                  <a:srgbClr val="272123">
                    <a:alpha val="30000"/>
                  </a:srgbClr>
                </a:solidFill>
              </a:ln>
            </a:endParaRPr>
          </a:p>
          <a:p>
            <a:pPr marL="0" indent="0" algn="ctr">
              <a:buNone/>
            </a:pPr>
            <a:r>
              <a:rPr lang="ko-KR" altLang="en-US" dirty="0" smtClean="0">
                <a:ln>
                  <a:solidFill>
                    <a:srgbClr val="272123">
                      <a:alpha val="30000"/>
                    </a:srgbClr>
                  </a:solidFill>
                </a:ln>
              </a:rPr>
              <a:t>문</a:t>
            </a:r>
            <a:r>
              <a:rPr lang="ko-KR" altLang="en-US" dirty="0">
                <a:ln>
                  <a:solidFill>
                    <a:srgbClr val="272123">
                      <a:alpha val="30000"/>
                    </a:srgbClr>
                  </a:solidFill>
                </a:ln>
              </a:rPr>
              <a:t>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760" y="1202966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국어학연구입문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1648136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국어음운론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27984" y="836712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국어정서법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27984" y="1268760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국어형태론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30963" y="1052736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국어사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30963" y="1484784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중세국어강독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30963" y="1916832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/>
              <a:t>근</a:t>
            </a:r>
            <a:r>
              <a:rPr lang="ko-KR" altLang="en-US" dirty="0" smtClean="0"/>
              <a:t>세국어강독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4739" y="1686277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국어음운론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27984" y="2118325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국어통사론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98515" y="2996952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국문학연구입문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98515" y="3414469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고전문학사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14739" y="2780928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err="1" smtClean="0"/>
              <a:t>고전소설의이해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14739" y="3227507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err="1" smtClean="0"/>
              <a:t>고전시가의이해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14739" y="3659555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동아시아고전학입문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30963" y="2564904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고전소설</a:t>
            </a:r>
            <a:r>
              <a:rPr lang="en-US" altLang="ko-KR" dirty="0" smtClean="0"/>
              <a:t>/</a:t>
            </a:r>
            <a:r>
              <a:rPr lang="ko-KR" altLang="en-US" dirty="0" smtClean="0"/>
              <a:t>시가론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30963" y="2996952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국문학사상론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30963" y="3429000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고전문학작가론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430963" y="3846517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err="1" smtClean="0"/>
              <a:t>한국한문학의이해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11760" y="4612254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국문학연구입문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11760" y="5029771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현</a:t>
            </a:r>
            <a:r>
              <a:rPr lang="ko-KR" altLang="en-US" dirty="0"/>
              <a:t>대</a:t>
            </a:r>
            <a:r>
              <a:rPr lang="ko-KR" altLang="en-US" dirty="0" smtClean="0"/>
              <a:t>문학사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427984" y="4581128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err="1" smtClean="0"/>
              <a:t>현</a:t>
            </a:r>
            <a:r>
              <a:rPr lang="ko-KR" altLang="en-US" dirty="0" err="1"/>
              <a:t>대</a:t>
            </a:r>
            <a:r>
              <a:rPr lang="ko-KR" altLang="en-US" dirty="0" err="1" smtClean="0"/>
              <a:t>소설의이해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27984" y="5027707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현대</a:t>
            </a:r>
            <a:r>
              <a:rPr lang="ko-KR" altLang="en-US" dirty="0"/>
              <a:t>시</a:t>
            </a:r>
            <a:r>
              <a:rPr lang="ko-KR" altLang="en-US" dirty="0" smtClean="0"/>
              <a:t>의이해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427984" y="5459755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spc="-150" dirty="0" err="1" smtClean="0"/>
              <a:t>문화컨텐츠와서사예</a:t>
            </a:r>
            <a:r>
              <a:rPr lang="ko-KR" altLang="en-US" spc="-150" dirty="0" err="1"/>
              <a:t>술</a:t>
            </a:r>
            <a:endParaRPr lang="ko-KR" altLang="en-US" spc="-150" dirty="0"/>
          </a:p>
        </p:txBody>
      </p:sp>
      <p:sp>
        <p:nvSpPr>
          <p:cNvPr id="49" name="TextBox 48"/>
          <p:cNvSpPr txBox="1"/>
          <p:nvPr/>
        </p:nvSpPr>
        <p:spPr>
          <a:xfrm>
            <a:off x="6444208" y="4365104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현대소설</a:t>
            </a:r>
            <a:r>
              <a:rPr lang="en-US" altLang="ko-KR" dirty="0" smtClean="0"/>
              <a:t>/</a:t>
            </a:r>
            <a:r>
              <a:rPr lang="ko-KR" altLang="en-US" dirty="0" smtClean="0"/>
              <a:t>시론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444208" y="4797152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/>
              <a:t>소설</a:t>
            </a:r>
            <a:r>
              <a:rPr lang="en-US" altLang="ko-KR" dirty="0"/>
              <a:t>/</a:t>
            </a:r>
            <a:r>
              <a:rPr lang="ko-KR" altLang="en-US" dirty="0" err="1"/>
              <a:t>시창작연습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5229200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spc="-300" smtClean="0"/>
              <a:t>방송컨텐츠의기획과창작</a:t>
            </a:r>
            <a:endParaRPr lang="ko-KR" altLang="en-US" spc="-300" dirty="0"/>
          </a:p>
        </p:txBody>
      </p:sp>
      <p:sp>
        <p:nvSpPr>
          <p:cNvPr id="52" name="TextBox 51"/>
          <p:cNvSpPr txBox="1"/>
          <p:nvPr/>
        </p:nvSpPr>
        <p:spPr>
          <a:xfrm>
            <a:off x="6444208" y="5646717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동아시아현대고전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411760" y="5450530"/>
            <a:ext cx="1885453" cy="37457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현대문화론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625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8004" y="3005599"/>
            <a:ext cx="4027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장학제도</a:t>
            </a:r>
            <a:endParaRPr lang="en-US" altLang="ko-KR" sz="3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994" y="3483069"/>
            <a:ext cx="42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Scholarship</a:t>
            </a:r>
          </a:p>
        </p:txBody>
      </p:sp>
    </p:spTree>
    <p:extLst>
      <p:ext uri="{BB962C8B-B14F-4D97-AF65-F5344CB8AC3E}">
        <p14:creationId xmlns:p14="http://schemas.microsoft.com/office/powerpoint/2010/main" val="30246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2246134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576208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2238731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04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1772816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9592" y="1486753"/>
            <a:ext cx="1656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indent="0">
              <a:buFont typeface="Arial" pitchFamily="34" charset="0"/>
              <a:buNone/>
              <a:defRPr sz="1600" b="0">
                <a:ln>
                  <a:solidFill>
                    <a:schemeClr val="tx1">
                      <a:alpha val="3000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algn="ctr"/>
            <a:r>
              <a:rPr lang="ko-KR" altLang="en-US" sz="2400" b="1" dirty="0" err="1" smtClean="0"/>
              <a:t>문행장학금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2775731"/>
            <a:ext cx="16543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indent="0">
              <a:buFont typeface="Arial" pitchFamily="34" charset="0"/>
              <a:buNone/>
              <a:defRPr sz="1600" b="0">
                <a:ln>
                  <a:solidFill>
                    <a:schemeClr val="tx1">
                      <a:alpha val="30000"/>
                    </a:schemeClr>
                  </a:solidFill>
                </a:ln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algn="ctr"/>
            <a:r>
              <a:rPr lang="ko-KR" altLang="en-US" sz="2400" b="1" dirty="0" smtClean="0"/>
              <a:t>성적우수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장학금</a:t>
            </a:r>
            <a:endParaRPr lang="ko-KR" altLang="en-US" sz="2400" b="1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2737910" y="2775731"/>
            <a:ext cx="0" cy="838835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2958" y="1430064"/>
            <a:ext cx="608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algn="ctr">
              <a:buFont typeface="Arial" pitchFamily="34" charset="0"/>
              <a:buNone/>
              <a:defRPr sz="1600" b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algn="l"/>
            <a:r>
              <a:rPr lang="en-US" altLang="ko-KR" sz="1400" dirty="0" smtClean="0">
                <a:solidFill>
                  <a:schemeClr val="tx1"/>
                </a:solidFill>
              </a:rPr>
              <a:t>2015</a:t>
            </a:r>
            <a:r>
              <a:rPr lang="ko-KR" altLang="en-US" sz="1400" dirty="0" smtClean="0">
                <a:solidFill>
                  <a:schemeClr val="tx1"/>
                </a:solidFill>
              </a:rPr>
              <a:t>학년도 </a:t>
            </a:r>
            <a:r>
              <a:rPr lang="en-US" altLang="ko-KR" sz="1400" dirty="0" smtClean="0">
                <a:solidFill>
                  <a:schemeClr val="tx1"/>
                </a:solidFill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</a:rPr>
              <a:t>학기 이후부터는 </a:t>
            </a:r>
            <a:r>
              <a:rPr lang="ko-KR" altLang="en-US" sz="1400" dirty="0" err="1" smtClean="0"/>
              <a:t>문행장학금이</a:t>
            </a:r>
            <a:r>
              <a:rPr lang="ko-KR" altLang="en-US" sz="1400" dirty="0" smtClean="0"/>
              <a:t> 국가장학금과 연계 지급</a:t>
            </a:r>
            <a:r>
              <a:rPr lang="ko-KR" altLang="en-US" sz="1400" dirty="0" smtClean="0">
                <a:solidFill>
                  <a:schemeClr val="tx1"/>
                </a:solidFill>
              </a:rPr>
              <a:t>되어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400" dirty="0" smtClean="0"/>
              <a:t>한국장학재단에 국가장학금을 신청</a:t>
            </a:r>
            <a:r>
              <a:rPr lang="ko-KR" altLang="en-US" sz="1400" dirty="0" smtClean="0">
                <a:solidFill>
                  <a:schemeClr val="tx1"/>
                </a:solidFill>
              </a:rPr>
              <a:t>하면 자동으로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문행장학금</a:t>
            </a:r>
            <a:r>
              <a:rPr lang="ko-KR" altLang="en-US" sz="1400" dirty="0" smtClean="0">
                <a:solidFill>
                  <a:schemeClr val="tx1"/>
                </a:solidFill>
              </a:rPr>
              <a:t> 신청도 완료됨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2958" y="2929619"/>
            <a:ext cx="608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algn="ctr">
              <a:buFont typeface="Arial" pitchFamily="34" charset="0"/>
              <a:buNone/>
              <a:defRPr sz="1600" b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algn="l"/>
            <a:r>
              <a:rPr lang="ko-KR" altLang="en-US" sz="1400" dirty="0" smtClean="0"/>
              <a:t>다음 학기 재학 예정</a:t>
            </a:r>
            <a:r>
              <a:rPr lang="ko-KR" altLang="en-US" sz="1400" dirty="0" smtClean="0">
                <a:solidFill>
                  <a:schemeClr val="tx1"/>
                </a:solidFill>
              </a:rPr>
              <a:t>인 국어국문학과 학생 중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금학기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/>
              <a:t>전공 이수 학점 기준을 충족</a:t>
            </a:r>
            <a:endParaRPr lang="en-US" altLang="ko-KR" sz="1400" dirty="0" smtClean="0"/>
          </a:p>
          <a:p>
            <a:pPr algn="l"/>
            <a:r>
              <a:rPr lang="ko-KR" altLang="en-US" sz="1400" dirty="0" smtClean="0">
                <a:solidFill>
                  <a:schemeClr val="tx1"/>
                </a:solidFill>
              </a:rPr>
              <a:t>하고 </a:t>
            </a:r>
            <a:r>
              <a:rPr lang="ko-KR" altLang="en-US" sz="1400" dirty="0" smtClean="0"/>
              <a:t>성적우수장학금을 신청</a:t>
            </a:r>
            <a:r>
              <a:rPr lang="ko-KR" altLang="en-US" sz="1400" dirty="0" smtClean="0">
                <a:solidFill>
                  <a:schemeClr val="tx1"/>
                </a:solidFill>
              </a:rPr>
              <a:t>한 학생을 대상으로 성적에 따라 지급됨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7087" y="3597561"/>
            <a:ext cx="6088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algn="ctr">
              <a:buFont typeface="Arial" pitchFamily="34" charset="0"/>
              <a:buNone/>
              <a:defRPr sz="1600" b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/>
                </a:solidFill>
              </a:rPr>
              <a:t>전공이수학점기준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endParaRPr lang="en-US" altLang="ko-KR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/>
                </a:solidFill>
              </a:rPr>
              <a:t>신청 방법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    </a:t>
            </a:r>
            <a:r>
              <a:rPr lang="ko-KR" altLang="en-US" sz="1400" dirty="0" smtClean="0">
                <a:solidFill>
                  <a:schemeClr val="tx1"/>
                </a:solidFill>
              </a:rPr>
              <a:t>장학금 지급 신청서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자기소개서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전공 이수 학점 증명 및 복수전공 증명을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    GLS</a:t>
            </a:r>
            <a:r>
              <a:rPr lang="ko-KR" altLang="en-US" sz="1400" dirty="0" smtClean="0">
                <a:solidFill>
                  <a:schemeClr val="tx1"/>
                </a:solidFill>
              </a:rPr>
              <a:t>에 첨부하여 온라인 신청하거나 학과사무실에 직접 제출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493" y="6426914"/>
            <a:ext cx="3476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indent="0" algn="ctr">
              <a:buFont typeface="Arial" pitchFamily="34" charset="0"/>
              <a:buNone/>
              <a:defRPr sz="1600" b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C00000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algn="l"/>
            <a:r>
              <a:rPr lang="ko-KR" altLang="en-US" sz="1050" dirty="0" smtClean="0">
                <a:solidFill>
                  <a:schemeClr val="tx1"/>
                </a:solidFill>
              </a:rPr>
              <a:t>장학금 지급에 대한 자세한 문의는 국문과사무실</a:t>
            </a:r>
            <a:r>
              <a:rPr lang="en-US" altLang="ko-KR" sz="1050" dirty="0" smtClean="0">
                <a:solidFill>
                  <a:schemeClr val="tx1"/>
                </a:solidFill>
              </a:rPr>
              <a:t>02)760-0231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2737910" y="1259904"/>
            <a:ext cx="0" cy="838835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43908"/>
              </p:ext>
            </p:extLst>
          </p:nvPr>
        </p:nvGraphicFramePr>
        <p:xfrm>
          <a:off x="3491880" y="4005064"/>
          <a:ext cx="3096343" cy="80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696077"/>
                <a:gridCol w="696077"/>
                <a:gridCol w="696077"/>
              </a:tblGrid>
              <a:tr h="214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학년</a:t>
                      </a:r>
                      <a:endParaRPr lang="ko-KR" altLang="en-US" sz="1100" b="0" dirty="0">
                        <a:latin typeface="Yoon 윤고딕 520_TT" panose="02090603020101020101" pitchFamily="18" charset="-127"/>
                        <a:ea typeface="Yoon 윤고딕 52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2</a:t>
                      </a:r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학년</a:t>
                      </a:r>
                      <a:endParaRPr lang="ko-KR" altLang="en-US" sz="1100" b="0" dirty="0">
                        <a:latin typeface="Yoon 윤고딕 520_TT" panose="02090603020101020101" pitchFamily="18" charset="-127"/>
                        <a:ea typeface="Yoon 윤고딕 52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3</a:t>
                      </a:r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학년</a:t>
                      </a:r>
                      <a:endParaRPr lang="ko-KR" altLang="en-US" sz="1100" b="0" dirty="0">
                        <a:latin typeface="Yoon 윤고딕 520_TT" panose="02090603020101020101" pitchFamily="18" charset="-127"/>
                        <a:ea typeface="Yoon 윤고딕 52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4</a:t>
                      </a:r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학년</a:t>
                      </a:r>
                      <a:endParaRPr lang="ko-KR" altLang="en-US" sz="1100" b="0" dirty="0">
                        <a:latin typeface="Yoon 윤고딕 520_TT" panose="02090603020101020101" pitchFamily="18" charset="-127"/>
                        <a:ea typeface="Yoon 윤고딕 520_TT" panose="02090603020101020101" pitchFamily="18" charset="-127"/>
                      </a:endParaRPr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학점</a:t>
                      </a:r>
                      <a:endParaRPr lang="ko-KR" altLang="en-US" sz="1100" b="0" dirty="0">
                        <a:latin typeface="Yoon 윤고딕 520_TT" panose="02090603020101020101" pitchFamily="18" charset="-127"/>
                        <a:ea typeface="Yoon 윤고딕 52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Yoon 윤고딕 530_TT" panose="02090603020101020101" pitchFamily="18" charset="-127"/>
                          <a:ea typeface="Yoon 윤고딕 530_TT" panose="02090603020101020101" pitchFamily="18" charset="-127"/>
                        </a:rPr>
                        <a:t>9</a:t>
                      </a:r>
                      <a:endParaRPr lang="ko-KR" altLang="en-US" sz="1200" b="0" dirty="0"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Yoon 윤고딕 530_TT" panose="02090603020101020101" pitchFamily="18" charset="-127"/>
                          <a:ea typeface="Yoon 윤고딕 530_TT" panose="02090603020101020101" pitchFamily="18" charset="-127"/>
                        </a:rPr>
                        <a:t>9</a:t>
                      </a:r>
                      <a:endParaRPr lang="ko-KR" altLang="en-US" sz="1200" b="0" dirty="0"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Yoon 윤고딕 530_TT" panose="02090603020101020101" pitchFamily="18" charset="-127"/>
                          <a:ea typeface="Yoon 윤고딕 530_TT" panose="02090603020101020101" pitchFamily="18" charset="-127"/>
                        </a:rPr>
                        <a:t>3</a:t>
                      </a:r>
                      <a:endParaRPr lang="ko-KR" altLang="en-US" sz="1200" b="0" dirty="0"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/>
                </a:tc>
              </a:tr>
              <a:tr h="2539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연계</a:t>
                      </a:r>
                      <a:r>
                        <a:rPr lang="en-US" altLang="ko-KR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/</a:t>
                      </a:r>
                      <a:r>
                        <a:rPr lang="ko-KR" altLang="en-US" sz="1100" b="0" dirty="0" smtClean="0">
                          <a:latin typeface="Yoon 윤고딕 520_TT" panose="02090603020101020101" pitchFamily="18" charset="-127"/>
                          <a:ea typeface="Yoon 윤고딕 520_TT" panose="02090603020101020101" pitchFamily="18" charset="-127"/>
                        </a:rPr>
                        <a:t>복수전공</a:t>
                      </a:r>
                      <a:endParaRPr lang="ko-KR" altLang="en-US" sz="1100" b="0" dirty="0">
                        <a:latin typeface="Yoon 윤고딕 520_TT" panose="02090603020101020101" pitchFamily="18" charset="-127"/>
                        <a:ea typeface="Yoon 윤고딕 52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Yoon 윤고딕 530_TT" panose="02090603020101020101" pitchFamily="18" charset="-127"/>
                          <a:ea typeface="Yoon 윤고딕 530_TT" panose="02090603020101020101" pitchFamily="18" charset="-127"/>
                        </a:rPr>
                        <a:t>9</a:t>
                      </a:r>
                      <a:endParaRPr lang="ko-KR" altLang="en-US" sz="1200" b="0" dirty="0"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Yoon 윤고딕 530_TT" panose="02090603020101020101" pitchFamily="18" charset="-127"/>
                          <a:ea typeface="Yoon 윤고딕 530_TT" panose="02090603020101020101" pitchFamily="18" charset="-127"/>
                        </a:rPr>
                        <a:t>6</a:t>
                      </a:r>
                      <a:endParaRPr lang="ko-KR" altLang="en-US" sz="1200" b="0" dirty="0"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Yoon 윤고딕 530_TT" panose="02090603020101020101" pitchFamily="18" charset="-127"/>
                          <a:ea typeface="Yoon 윤고딕 530_TT" panose="02090603020101020101" pitchFamily="18" charset="-127"/>
                        </a:rPr>
                        <a:t>3</a:t>
                      </a:r>
                      <a:endParaRPr lang="ko-KR" altLang="en-US" sz="1200" b="0" dirty="0">
                        <a:latin typeface="Yoon 윤고딕 530_TT" panose="02090603020101020101" pitchFamily="18" charset="-127"/>
                        <a:ea typeface="Yoon 윤고딕 530_TT" panose="0209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3608" y="13848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장학제도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Scholarship</a:t>
            </a:r>
          </a:p>
        </p:txBody>
      </p:sp>
    </p:spTree>
    <p:extLst>
      <p:ext uri="{BB962C8B-B14F-4D97-AF65-F5344CB8AC3E}">
        <p14:creationId xmlns:p14="http://schemas.microsoft.com/office/powerpoint/2010/main" val="26740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8004" y="3005599"/>
            <a:ext cx="4027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학과행사</a:t>
            </a:r>
            <a:endParaRPr lang="en-US" altLang="ko-KR" sz="3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994" y="3483069"/>
            <a:ext cx="42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Annual events of Department</a:t>
            </a:r>
          </a:p>
        </p:txBody>
      </p:sp>
    </p:spTree>
    <p:extLst>
      <p:ext uri="{BB962C8B-B14F-4D97-AF65-F5344CB8AC3E}">
        <p14:creationId xmlns:p14="http://schemas.microsoft.com/office/powerpoint/2010/main" val="35291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75656" y="90872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봄소풍</a:t>
            </a:r>
            <a:endParaRPr lang="ko-KR" altLang="en-US" sz="2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021715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43608" y="13848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학과 행사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Annual events of Department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9" y="1772816"/>
            <a:ext cx="3375338" cy="2426400"/>
          </a:xfrm>
          <a:prstGeom prst="rect">
            <a:avLst/>
          </a:prstGeom>
          <a:ln>
            <a:solidFill>
              <a:srgbClr val="272123"/>
            </a:solidFill>
          </a:ln>
        </p:spPr>
      </p:pic>
      <p:sp>
        <p:nvSpPr>
          <p:cNvPr id="31" name="갈매기형 수장 30"/>
          <p:cNvSpPr/>
          <p:nvPr/>
        </p:nvSpPr>
        <p:spPr>
          <a:xfrm>
            <a:off x="1115616" y="4797153"/>
            <a:ext cx="360040" cy="435822"/>
          </a:xfrm>
          <a:prstGeom prst="chevron">
            <a:avLst>
              <a:gd name="adj" fmla="val 70216"/>
            </a:avLst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8872" y="4829090"/>
            <a:ext cx="668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000" dirty="0" smtClean="0"/>
              <a:t>봄에는 </a:t>
            </a:r>
            <a:r>
              <a:rPr lang="ko-KR" altLang="en-US" sz="2000" dirty="0" smtClean="0">
                <a:solidFill>
                  <a:srgbClr val="C00000"/>
                </a:solidFill>
              </a:rPr>
              <a:t>봄소풍</a:t>
            </a:r>
            <a:r>
              <a:rPr lang="ko-KR" altLang="en-US" sz="2000" dirty="0" smtClean="0"/>
              <a:t>을 통해 교수님 및 선배들과 친목을 도모하고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서울의 국어국문학적 가치를 확인함</a:t>
            </a:r>
            <a:endParaRPr lang="ko-KR" altLang="en-US" sz="2000" dirty="0"/>
          </a:p>
        </p:txBody>
      </p:sp>
      <p:sp>
        <p:nvSpPr>
          <p:cNvPr id="25" name="직사각형 24"/>
          <p:cNvSpPr/>
          <p:nvPr/>
        </p:nvSpPr>
        <p:spPr>
          <a:xfrm>
            <a:off x="-9283" y="2713323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각 삼각형 25"/>
          <p:cNvSpPr/>
          <p:nvPr/>
        </p:nvSpPr>
        <p:spPr>
          <a:xfrm rot="5400000">
            <a:off x="702755" y="3043397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3549" y="270892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4" y="85819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  <p:pic>
        <p:nvPicPr>
          <p:cNvPr id="2" name="그림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69216"/>
            <a:ext cx="3384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2713323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3043397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270892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90872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문학기행</a:t>
            </a:r>
            <a:endParaRPr lang="ko-KR" altLang="en-US" sz="2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021715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갈매기형 수장 30"/>
          <p:cNvSpPr/>
          <p:nvPr/>
        </p:nvSpPr>
        <p:spPr>
          <a:xfrm>
            <a:off x="1115616" y="4797153"/>
            <a:ext cx="360040" cy="435822"/>
          </a:xfrm>
          <a:prstGeom prst="chevron">
            <a:avLst>
              <a:gd name="adj" fmla="val 70216"/>
            </a:avLst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8872" y="4829090"/>
            <a:ext cx="668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000" dirty="0" smtClean="0"/>
              <a:t>가</a:t>
            </a:r>
            <a:r>
              <a:rPr lang="ko-KR" altLang="en-US" sz="2000" dirty="0"/>
              <a:t>을</a:t>
            </a:r>
            <a:r>
              <a:rPr lang="ko-KR" altLang="en-US" sz="2000" dirty="0" smtClean="0"/>
              <a:t>에는 </a:t>
            </a:r>
            <a:r>
              <a:rPr lang="ko-KR" altLang="en-US" sz="2000" dirty="0" smtClean="0">
                <a:solidFill>
                  <a:srgbClr val="C00000"/>
                </a:solidFill>
              </a:rPr>
              <a:t>문학기행</a:t>
            </a:r>
            <a:r>
              <a:rPr lang="ko-KR" altLang="en-US" sz="2000" dirty="0" smtClean="0"/>
              <a:t>을 떠나 우리나라 곳곳의 아름다움을 보고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교수님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및 선배들과 가을의 정취를 즐김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85819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608" y="13848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학과 행사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Annual events of Department</a:t>
            </a:r>
          </a:p>
        </p:txBody>
      </p:sp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40" y="1692692"/>
            <a:ext cx="3600000" cy="2448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5" y="1710692"/>
            <a:ext cx="33804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8004" y="3005599"/>
            <a:ext cx="4027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학생활동</a:t>
            </a:r>
            <a:endParaRPr lang="en-US" altLang="ko-KR" sz="3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994" y="3483069"/>
            <a:ext cx="42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Study Group</a:t>
            </a:r>
          </a:p>
        </p:txBody>
      </p:sp>
    </p:spTree>
    <p:extLst>
      <p:ext uri="{BB962C8B-B14F-4D97-AF65-F5344CB8AC3E}">
        <p14:creationId xmlns:p14="http://schemas.microsoft.com/office/powerpoint/2010/main" val="2163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ko-KR" altLang="en-US" dirty="0" smtClean="0"/>
              <a:t>학생활</a:t>
            </a:r>
            <a:r>
              <a:rPr lang="ko-KR" altLang="en-US" dirty="0"/>
              <a:t>동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Study Group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9283" y="322037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>
            <a:off x="702755" y="355045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23446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06</a:t>
            </a:r>
            <a:endParaRPr lang="en-US" altLang="ko-KR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4" y="229945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5656" y="170080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편집</a:t>
            </a:r>
            <a:r>
              <a:rPr lang="ko-KR" altLang="en-US" sz="2400" b="1" dirty="0"/>
              <a:t>부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1187624" y="1813803"/>
            <a:ext cx="288032" cy="154419"/>
            <a:chOff x="3779912" y="2519935"/>
            <a:chExt cx="288032" cy="154419"/>
          </a:xfrm>
        </p:grpSpPr>
        <p:sp>
          <p:nvSpPr>
            <p:cNvPr id="58" name="갈매기형 수장 57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https://scontent.xx.fbcdn.net/hphotos-xat1/v/t1.0-9/11038869_679233002177098_1953065137125031632_n.jpg?oh=25427c2c4da9e357c9e80ac11c6b6151&amp;oe=56EB1B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9981"/>
            <a:ext cx="3668250" cy="2751188"/>
          </a:xfrm>
          <a:prstGeom prst="rect">
            <a:avLst/>
          </a:prstGeom>
          <a:noFill/>
          <a:ln>
            <a:solidFill>
              <a:srgbClr val="2721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hphotos-xfa1/v/t1.0-9/s720x720/11046836_611781062255626_4031942025184804173_n.png?oh=681c5b23fc5080a37f8ffd6b883f07b9&amp;oe=56E2E3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5"/>
          <a:stretch/>
        </p:blipFill>
        <p:spPr bwMode="auto">
          <a:xfrm>
            <a:off x="5004048" y="1510045"/>
            <a:ext cx="3556097" cy="46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436096" y="102311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err="1" smtClean="0"/>
              <a:t>현대시연구반</a:t>
            </a:r>
            <a:endParaRPr lang="ko-KR" altLang="en-US" sz="2400" b="1" dirty="0"/>
          </a:p>
        </p:txBody>
      </p:sp>
      <p:grpSp>
        <p:nvGrpSpPr>
          <p:cNvPr id="61" name="그룹 60"/>
          <p:cNvGrpSpPr/>
          <p:nvPr/>
        </p:nvGrpSpPr>
        <p:grpSpPr>
          <a:xfrm>
            <a:off x="5148064" y="1136114"/>
            <a:ext cx="288032" cy="154419"/>
            <a:chOff x="3779912" y="2519935"/>
            <a:chExt cx="288032" cy="154419"/>
          </a:xfrm>
        </p:grpSpPr>
        <p:sp>
          <p:nvSpPr>
            <p:cNvPr id="62" name="갈매기형 수장 6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갈매기형 수장 6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1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ko-KR" altLang="en-US" dirty="0" smtClean="0"/>
              <a:t>학생활</a:t>
            </a:r>
            <a:r>
              <a:rPr lang="ko-KR" altLang="en-US" dirty="0"/>
              <a:t>동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Study Group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9283" y="322037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>
            <a:off x="702755" y="355045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23446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06</a:t>
            </a:r>
            <a:endParaRPr lang="en-US" altLang="ko-KR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4" y="229945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5656" y="8367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err="1" smtClean="0"/>
              <a:t>현대문학연구반</a:t>
            </a:r>
            <a:endParaRPr lang="ko-KR" altLang="en-US" sz="2400" b="1" dirty="0"/>
          </a:p>
        </p:txBody>
      </p:sp>
      <p:grpSp>
        <p:nvGrpSpPr>
          <p:cNvPr id="57" name="그룹 56"/>
          <p:cNvGrpSpPr/>
          <p:nvPr/>
        </p:nvGrpSpPr>
        <p:grpSpPr>
          <a:xfrm>
            <a:off x="1187624" y="949707"/>
            <a:ext cx="288032" cy="154419"/>
            <a:chOff x="3779912" y="2519935"/>
            <a:chExt cx="288032" cy="154419"/>
          </a:xfrm>
        </p:grpSpPr>
        <p:sp>
          <p:nvSpPr>
            <p:cNvPr id="58" name="갈매기형 수장 57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s://scontent.xx.fbcdn.net/hphotos-xfa1/v/t1.0-9/s720x720/10994639_613444395422626_7887288292772774435_n.jpg?oh=547810b6e5c0ae441a8e379aa3eb34f8&amp;oe=56E7DD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5" y="1332777"/>
            <a:ext cx="6858000" cy="5133975"/>
          </a:xfrm>
          <a:prstGeom prst="rect">
            <a:avLst/>
          </a:prstGeom>
          <a:noFill/>
          <a:ln>
            <a:solidFill>
              <a:srgbClr val="2721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299695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807350"/>
            <a:ext cx="333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2015</a:t>
            </a:r>
            <a:r>
              <a:rPr lang="ko-KR" altLang="en-US" sz="11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년도</a:t>
            </a:r>
            <a:r>
              <a:rPr lang="en-US" altLang="ko-KR" sz="11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11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전공탐색캠프</a:t>
            </a:r>
            <a:endParaRPr lang="en-US" altLang="ko-KR" sz="11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059832" y="2420888"/>
            <a:ext cx="0" cy="1944216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7811" y="2204864"/>
            <a:ext cx="4768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국어국문학과 소개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교육목표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커리큘럼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장학제도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학과행사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학생활동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성균관대학교 국어국문학과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9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ko-KR" altLang="en-US" dirty="0" smtClean="0"/>
              <a:t>학생활</a:t>
            </a:r>
            <a:r>
              <a:rPr lang="ko-KR" altLang="en-US" dirty="0"/>
              <a:t>동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Study Group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9283" y="322037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>
            <a:off x="702755" y="355045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23446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06</a:t>
            </a:r>
            <a:endParaRPr lang="en-US" altLang="ko-KR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4" y="229945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5656" y="8367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err="1" smtClean="0"/>
              <a:t>어학반</a:t>
            </a:r>
            <a:endParaRPr lang="ko-KR" altLang="en-US" sz="2400" b="1" dirty="0"/>
          </a:p>
        </p:txBody>
      </p:sp>
      <p:grpSp>
        <p:nvGrpSpPr>
          <p:cNvPr id="57" name="그룹 56"/>
          <p:cNvGrpSpPr/>
          <p:nvPr/>
        </p:nvGrpSpPr>
        <p:grpSpPr>
          <a:xfrm>
            <a:off x="1187624" y="949707"/>
            <a:ext cx="288032" cy="154419"/>
            <a:chOff x="3779912" y="2519935"/>
            <a:chExt cx="288032" cy="154419"/>
          </a:xfrm>
        </p:grpSpPr>
        <p:sp>
          <p:nvSpPr>
            <p:cNvPr id="58" name="갈매기형 수장 57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6" y="1340768"/>
            <a:ext cx="3075840" cy="5126400"/>
          </a:xfrm>
          <a:prstGeom prst="rect">
            <a:avLst/>
          </a:prstGeom>
        </p:spPr>
      </p:pic>
      <p:pic>
        <p:nvPicPr>
          <p:cNvPr id="13" name="그림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68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ko-KR" altLang="en-US" dirty="0" smtClean="0"/>
              <a:t>학생활</a:t>
            </a:r>
            <a:r>
              <a:rPr lang="ko-KR" altLang="en-US" dirty="0"/>
              <a:t>동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Study Group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9283" y="322037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>
            <a:off x="702755" y="355045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23446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06</a:t>
            </a:r>
            <a:endParaRPr lang="en-US" altLang="ko-KR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4" y="229945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5656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err="1" smtClean="0"/>
              <a:t>맏봄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인문사회과학학회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57" name="그룹 56"/>
          <p:cNvGrpSpPr/>
          <p:nvPr/>
        </p:nvGrpSpPr>
        <p:grpSpPr>
          <a:xfrm>
            <a:off x="1187624" y="949707"/>
            <a:ext cx="288032" cy="154419"/>
            <a:chOff x="3779912" y="2519935"/>
            <a:chExt cx="288032" cy="154419"/>
          </a:xfrm>
        </p:grpSpPr>
        <p:sp>
          <p:nvSpPr>
            <p:cNvPr id="58" name="갈매기형 수장 57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https://scontent.xx.fbcdn.net/hphotos-xat1/v/t1.0-9/11960169_677646375669094_3030021174204536159_n.jpg?oh=09c3e859492a5eacd881d07b8ddf61a7&amp;oe=56F22E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8361"/>
            <a:ext cx="6840760" cy="5130571"/>
          </a:xfrm>
          <a:prstGeom prst="rect">
            <a:avLst/>
          </a:prstGeom>
          <a:noFill/>
          <a:ln>
            <a:solidFill>
              <a:srgbClr val="2721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3848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ko-KR" altLang="en-US" dirty="0" smtClean="0"/>
              <a:t>학생활</a:t>
            </a:r>
            <a:r>
              <a:rPr lang="ko-KR" altLang="en-US" dirty="0"/>
              <a:t>동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Study Group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9283" y="322037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/>
        </p:nvSpPr>
        <p:spPr>
          <a:xfrm rot="5400000">
            <a:off x="702755" y="355045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234462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06</a:t>
            </a:r>
            <a:endParaRPr lang="en-US" altLang="ko-KR" dirty="0"/>
          </a:p>
        </p:txBody>
      </p:sp>
      <p:sp>
        <p:nvSpPr>
          <p:cNvPr id="54" name="TextBox 53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504" y="2299450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5656" y="8367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필</a:t>
            </a:r>
            <a:r>
              <a:rPr lang="ko-KR" altLang="en-US" sz="2400" b="1" dirty="0"/>
              <a:t>담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창작</a:t>
            </a:r>
            <a:r>
              <a:rPr lang="ko-KR" altLang="en-US" sz="2400" b="1" dirty="0" err="1"/>
              <a:t>반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57" name="그룹 56"/>
          <p:cNvGrpSpPr/>
          <p:nvPr/>
        </p:nvGrpSpPr>
        <p:grpSpPr>
          <a:xfrm>
            <a:off x="1187624" y="949707"/>
            <a:ext cx="288032" cy="154419"/>
            <a:chOff x="3779912" y="2519935"/>
            <a:chExt cx="288032" cy="154419"/>
          </a:xfrm>
        </p:grpSpPr>
        <p:sp>
          <p:nvSpPr>
            <p:cNvPr id="58" name="갈매기형 수장 57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170" name="Picture 2" descr="https://scontent.xx.fbcdn.net/hphotos-xat1/v/t1.0-9/11947684_677624402337958_2263149074694083944_n.jpg?oh=eefd19adf8d154149c9cc8f22a41c4eb&amp;oe=56F5DE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r="6372"/>
          <a:stretch/>
        </p:blipFill>
        <p:spPr bwMode="auto">
          <a:xfrm>
            <a:off x="1043608" y="1416381"/>
            <a:ext cx="3361798" cy="4992555"/>
          </a:xfrm>
          <a:prstGeom prst="rect">
            <a:avLst/>
          </a:prstGeom>
          <a:noFill/>
          <a:ln>
            <a:solidFill>
              <a:srgbClr val="2721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4048" y="203123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고전문학</a:t>
            </a:r>
            <a:r>
              <a:rPr lang="ko-KR" altLang="en-US" sz="2400" b="1" dirty="0"/>
              <a:t>반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4716016" y="2144226"/>
            <a:ext cx="288032" cy="154419"/>
            <a:chOff x="3779912" y="2519935"/>
            <a:chExt cx="288032" cy="154419"/>
          </a:xfrm>
        </p:grpSpPr>
        <p:sp>
          <p:nvSpPr>
            <p:cNvPr id="21" name="갈매기형 수장 20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갈매기형 수장 21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AutoShape 4" descr="data:image/jpeg;base64,/9j/4AAQSkZJRgABAQAAAQABAAD/2wCEAAkGBxITEhUUExQVFRUXGBsYGRgYGBgaHBsYHBoXHhgeGRofHCggGBwlHB0YITEiJSkrLi4uFyAzODMsNygtLisBCgoKDg0OGhAQGiwkHCQsLCwsLCwsLCwsLCwsLCwsLCwsLCwsLCwsLCwsLCwsLCwsLCwsLCwsLCwsLCwsLCwsLP/AABEIALUBFgMBIgACEQEDEQH/xAAbAAACAgMBAAAAAAAAAAAAAAAEBQIDAAEGB//EAD0QAAIBAgQFAgQEBQMEAQUAAAECEQMhAAQSMQUiQVFhEzIGcYGRI0KhsRRSYsHwctHhFTOC8UMHJFODkv/EABkBAAMBAQEAAAAAAAAAAAAAAAABAgMEBf/EACgRAQEAAgEEAgEDBQEAAAAAAAABAhEhAxIxQRNRYXGRsRQiI6HBBP/aAAwDAQACEQMRAD8A7PKU6qtJR4bcF1hfIOok/Yf2wTWykvq1kCNgTuJgreOvUGbYAzHCqhv+Gx1b6RZSRJAgXAm2xnrGDkyDbFyy9FKqNIi0EAH/AI++POdS3LwR7yw2v4sbRY4VDhKK8GpvZeVZAEWLRzH57icWZXghp6NNRiRapzFdVvdA6yBHiR2gjN5IF5IUJB1wIZjbTJ/lFz846TgDdLJFTaodOmCCATPQg9D9Dir+EpXBspAuAgB7XAtHn6YsocMp2b3EXVrTt3WO5v5+WMz9AHSS0aZnUSFYR+YjqOh+eAB62TpnVDkweYWbmA6yDeI6TEY1lmy6CImOrJzfXl+lsSyvD8trDjQXmRDTzAdDubdNrY1W4dSNR3quZZl0HUQFCgQgvB5tR7nUcBrEy9FVI0mpJhiwJJ6iZFh26DFlZqbRqpsYmDG3eCDIxqnkKSmFcgwYUsYjpyzzAX+m84Hp8KoSA7lnAhpciTYk6ZjfbsLYCFoKdPSEWBUJ7zOmZM32H7Yz+LBkKCTE6YuO8+cSocOpIyssyqsANU2Ombd+UX/3xurn6aElpFrnSe8RMYNArPGNLGwCDqUddt5MW+cHb5YOGeDIWANhMAEn5gRzDsYviunSy1T20lYgWDJHmJYfr5xW/EkR1X0dMDSDyjSOqjxb5WwtGkOIsNMjcxOhrmbX2BIxqpnz6TVfYATMhjyg3lYDavA+5xfR4kGnoN+YiCvcMJERe+IUeIu0fgsykGGUrpIkQRJ2gz9LTg0GqDZltxTANxOrUBaAV779bYCzXCn9SVLc51MxKhRFgP5if+ZPTDHNZl0AgGXOlVK6jME7iwEAm/3xaDVYaWUL5DeOnLtPfC7djYbKcOZY1uWHVTGn5gR+htjbZMBiW0KkiNNif9Rjvgenk60zeVEe8kEmJIBt4jbxtEzl67LEKhtfWSWE8wIixI2N4nbC8GJqcPVl0yRE7R1vsRBxVTy1Ol7iCSZBKidthA/y+InLJTIJcp4LRfpF9P0IOLFpUKotoeZ6zcb2mxGGFzKjAGARH6HALU8shkhF09SAPnfr0/TFHDjlqTsFqnaCrxFiesTPTe+DamWy1VNWlHXuP12vhULP4tdIamupTvEA9LxivKcU1SGpshkgTB1AdRfbAKCkrA06aiq1tAYAkddX0Hb7YzN06dACqxf1Lao5ifGmCFiekW64rZaMc5mmAJEeNStb7b4EpcZF1YjVq0gqDEwDcicLBm6zn1dbCiHYaFQh4ggNpYSQG/KCe/TTgvMZnTpem29vBIjcbXxOWXbyqYWpmpXQah6lTUbwFAAJ3AmYA7YPyNY1FnSy/OIJ6wP/AFjXDuLLUtAVgJg7R3B/yMUjjRIDikWpnZlIMjoR2B3BPSO+HLLynVW0VrRZgCDdSDHyB/WcG0gdIDGT1IthfQzjVqcqKlK0gnTfx/kYCpV6wIJSrqsCbx9ZUCx7T4wrYfJ6VxFkwPkM07CHQoRa5BmOtsGRgAZkxmLiMZhaPYbO5Rql1FRHiOVlAmxkieb5x3wOmXzINlZQCv8A8itMETYj23OxBgdNsQy+frSPwa+iL6je99gnTaARN7G2C2q5k+1HBvMmiRM2IOoEj6A38Y0Q3UyjNLM4WJiVFl7GHhgN798QytGsNMtTCyS2ljaNgoYNIPUSIm20mT5SrVDU66/hke4PDzN1OlQIjqCDhZU4Gay81KFBJQVG5rQBa4RSJsD1kjpgBnmchrc7CmQCSGYEsCTYAgLFjquT4jF7ZIlYLs3+uGntIEbd/GF/D+HV0X0/yT+YhoUCANNrE73/AEtiTcProV01AfLF9wLAy5DA36EgkR4AqqcLc6k5FkmWBadM/lliQY+gJO/W2rwg1EAcIHU2e7SvzMFWPeT3nBFfKVGpc4D1AQwXXpUMIsHCg6fmLi2IUOER/wDLUBklgrsFJI7EkrG+898BhhwUAiXChRIidwIBa4kAfXYyLyRUyFR1XVUR4EHkgG5gghiQYsd9umLa/DiayVC0qtN6ZQ39xU6vJ5Y+uNHIJqDCqwKsDGqRpH5SOg337+MBKstk6NMrqg1CsSoa4mbLJxdmKdNpKnUYB0h4sp37gjGV8hl+aqw1agCSCzSB7dIWbdbfPAVE5RTzVdWpAja7K6sTpLggLJuJ8nAbF4pQS4pVCyg2VSxtNt/0wTTzYfTVFImU5tQIZVMkBQRpYzYgH74kadGnUB0NqAOkl5kWDBQz/LpG2L34pTE7kDqL9oJiSF35iABBnphkFTiK6SHphQTpsyFSDtuRcg7EffFHE85Xo6iDTCC8kGyx12Eg/pi7McU0EBUpqC0FnbSs+WAIE7Te8bYuo8TpVJGqmQAJ5gRLRpBBA3JH1wjCZTiVUiHSpJuGRBtE9yCeki3yxKt6y6iqVWgSBqQT/pEb9wQPriec4oaRhgoO5sdu9ibb/wDuxzLcV9RbqxLHl0JUFunMQACBfeLd5GACjQd13KMNiDII/qED+xwqynC60aXMkTzGo0g/lsNxsdwY84LzGdrpp5PcYXUVuYJCkqTpYxY7HwYmNahUrU1dwaTjopLWJF7QwYD7HvgsC1uGM1mK8saWjUx3kMWv2uDgbJ8OqKdTVQrN+QBIUTJAOmWaTc/piP8AC1gOV8yQHkGV1EWvz2N7abAjpti3NcPNXS/PTJJ1jkB9pAbqNUx9/tPaNrszlBUnncAwIUr08xIwLpAfRTZmfdpOpVHWRIve2LMmjSEpAlFs7stzJuFmLb+0ECT1tiGarLl1Iyy09RO7vAAvNiZIkRA/WIw5iNrs1FBZIeoSReFsZPMJHSdr+JO4OQrJXao7t6iAwdaqFQqJB25pU7g284molA+Yb0V1NKu4C1Cyutw0RIM6TI8b4EqcQy0JTNU0ADYU3Kq5eRDOvXVqkavJJBnDBlTWjUD+nfQxUxPK29vBBBEWvbHMZ3OHnRl0lSCL9STynu0XtOxB2wBxBsxUq6KIYKWYagaihggCPpJ5iBsZ6COYBSSuKZpKdFatRIr1QJSTAZbFo6bAE9Yi95jqYzt5dH/nuWWUxizIV9bWJDC48MMPMvx5PRbl0uo9o21Awbxyie/S+Oc+HKTM2rxOOj4MKQeqWK8xBCnYaVOphNtv2xz9G8n18ZMrBlfiFVdX4TEC8gTfeBAMg7TjK9eqyKyo6M7hYJ9oP5jEwI6R2FsG0s7TI5CGC2Onmj7TP0xUeL0gSCwEDVO9uu2xHY/7x0uYFOa9QjShAEgkkAjzy79x5ETcYPynqaAWs3UdB+pxHMZ4ATT0uBdtLgkDvA3/AOMC5TjGr3BYJOlgwiBvM7Edt/libIcpmlQdbHGYhZhKkEdwZGMwv7lcMzGcZWv6aiIGvUvN0h/aR4F8UVuJkrqokMYNtDAyLNBIuQemnpB3kSinSq63bWX1EEsCaaWgIv8AJuCwvtNpIMTI0lFTQi/iHUymdLGAJi4EgDYY0QR1uL5mUb8MU2I0sA8f06yV5law5YMxvsTnzDNR9TXqjcINKiN/cCwIHWd+2K87l8soDHLJZgWBXSQB1WBpcgwYB79YBYJxag5I9RDBUGSN2sovuZtHfDBOKlQNIOYOoEBZUwpICmCpbzrE7wZEHF1euWVdCuoNTRUBBhBDEPpKElSQoBEe6bRgnN8XZH0lGuYUnSsnspLAOfEg/vi/IcT9XZfyzIZSo8WMg77jocACnL5nWAtSVgXItAIkG/ui4aLgEGDfA3Fcm5qErSb+l6ei9hPqKzLLAi3iMVZb4iJZdQ0pzvsxJpktoYGIIA0zBJ8EGcNeGcRWrrVWDPTIDQIBJHKw35T3BOxG4wAHw7hLgKTVrKdJlWZXKkmTDGR+/Ta8lZnh5qVDqgIFEFTzFpM6gbQBEd5M9sKs3xeuAdFNgxKrpgsqtIkExKkrJWRBsCASJuy3G2VglQrUL1Ai6WRTBMaoYrqWZEgTI2uMGgY5Xg6UyuktABkEkgz1iYnfpee98Cn4dvIdEFjyIy7dY9TSJG9o8YjWqZik6XRix0lGc8/lIUsp7yCO5tODMlUq1kHq0Ugm4ZugbqugiRHeJFjF8AZleGqACKjtBJVpFgdwDHMp7NP6CCK1GmAWdVsDJIBtHNNto3xz+czADshzHpqXhlJQVFbUoQohSy7GQTIM98H5+hXegqsAGLotXT1p6ocr2DC8bgEjABhoUSxYQxURAMgGJ9u2oqRc3iPqA3GcslyukjofSDDoZUvIFvsPGCczwkGojo70oYFlSyuBMAjpgfM8IY1mfSjAhY1VHUgiZkBCCNov+wwATw7OUHLmnpLmGdQRqBiBqE+I7WwLk/iGiWZSQB6hRSBZm3KjqWmb7TI3BxZleGVVI/EBGxDGpU5JuBqbtAmOg8zRV4PUDgL6b0ix1K7PIpm8KLqGVrqRpgADzhAyq5vlDqNSzzbyBe4HWD07bdjUON5bpWpH/wDYv++N5PJunuqFhcadx4MmWkfOL7Y3Q4fdgSChYOix7W3MHtq5v/I4IF66miI07z/n74ICjEtIxFjivBMZAQQQCNo6RhQvBUWuaoPWQsCx5p5v5bnl6d4thmWxU74DarwYkAxcT0PcdjjleLcPQ1k1uxFbUrmRdh/2lIiAukuBbdV3Jw9ztYwQgliLDoPJ8Y47imbXKs6ia+arabRqVNJlbbz1AHabdZuWmvS6OXUy7cTLjfGKeURQ59WsJKTE7ESxG3KSPN/ohyfAauYDZnMuQxEqvjpI/KsbD6/M7gfw0Q3r5s66pOrSSDB7sdiR22EYs4jxdqzGll/k1ToPCnq3np+2GeXDu+THoTs6Xn3l/wAhdmOLDLqKSDVWPuA2UeT0OL6DVqokUqaGBBido3tLXvJPU4P4ZwVKQkgdyYufJ84eZerTgdPpH2xOH4cuUuXPkk4Xw6orhy6oQxJ5CwggDlMiPrMXG0AN62TDVGD0xXp1IJYsOQgAEaSYgwCCtwZwxSqhG4xM0kN7fTG0rG4o0MpTVdKixGk+R5jqe+ATwOkrAh2VdQLJI0sBNtp3jr3HXFOYr1qQilFQAixInT1UGd+xOI5g+tT9Rk0shaIeG0xfmCkjvpj8owSylYe0KyMSqkSADA7EAyO4uPvjWOOqZiiAA/4gn3iqBe1ibCbyO4IPcDMUR/m+DVK9Wk7gU1UVC4BDBqh5VZVYFQCpYyRPQ7Ti3hXC3pVGXVUNIaWQ6/nqQqIAUECAABBjDXN5oKpJbTsJIJE9Nr4XUPiGmW0lWBvPKx2Ekryj1EjqskTcDo+SX8Xy5L0nIdkUsGRdW7RpYqpltJERezk9MV0OA0RUNVRp1aTAEcwMkkxPNYEHtO98SzvGaaIlQHWriRoBaVtzAgQIkbkC+9sB5TjlNFC69UEqhZgGO+lX1XDgjQZvdCdzD5AjiPCPWzCly3pikwUKzLDk8xMG8qQPocRT4epyNTM6gCAWJk6WViSSZVgwOnYFQRGN8K4w2ZRymhGB5TzVEK25phNd9QMbEb4WZnMVKKl/VCM100Uy1KoxBNgajC4kwNBMG/XC5M1y/BEFKkjltVJSiujMjadrlSNwFkbSMG5HJJSUIgMDuSxuSbk3NyfvgFazPl6dYOKjKNcoCocX1AKSYlZgE2YDtiv/AK6pIC0q5ZlLKugCQIuCWAi469Rg5A3iOTFVHphjTLwSVsYkT9wCs73wT/C0wFGhYSNIgcsbae2EPHK1RCpB1AFmAQgVVUCDpDcrqGKTJAixBsQDQ4vmkAphVdpNr6hqcKy6ZKnQ5F9caXU2jAHVfwieqasc+gJP9IJP7n9BidHMgkrsw3Hjv5HnHOZnilV9NRBXVf5BSL+1nV9ULY+0xqHtIkTIRVeIZkECqvp1KhHpqQ7vIBOlGUgKSAARaCwkEScPRO5q56mNZfSAgmWIFutzABDWieqnqMUf9eoFZVi50B9AVteglRq0RMXBwnz1F0Q1XDVKgmrq0opCUwso8SjOQWAIF/kowvyOafUKHrKjHlClXFRkBqGEggg6dJU6mEMbmMI3RZnj9KnJdgRPuEgRMQSbK1wIMA9OwlX4woQumkhX0MGJQg25YK++45SLzjkqnGEQkiqaiFeak7VXqMrbpBPK6yVFt0BnmszzRzLnlAqNQqhwCQoYontNt3WoGDdCIIESWHS1M6imHIUwNz36fOZA7xbEK2bgKylWDe1ZALWnkJ3MdD9xhBl+EO4UEGk4SmSYDox1Oy0yre707Q1jhvktGWpBHqoWUExyU9yTCpqAVewn64PJGFCmbkkmTIBjlsLW3vP3wRpwj4Z8QitUAWk4osspWMw7T7QACAIm5ImLDDhnw/ASfFRGNM2KXfCDZbA1R52++Nl5xXVBggHST1tbzhWnIR8a4xoYUaI1Vm+unye5xHhPDEyymrUINUyXqMbwTtPQbfPF9PKUMqrOSSzXZ2OpmPX79hgEo+ZYFgQouq9B5buf2xzZZc/l2XOTHtw8e79qOI5165CUwy0zuYILD+wOHHC+EBALC2Dsjw8KPOGdOlisOnbzk58s/ULmzFO6ghyLEKVYrcAlhNomYPY4QjhZzFT1UqB0DMPUUmLABtMRII/MN9MCN2Y/E3GMvTTQSz8w9RKbRyggN6h/KL7EjVAEwTi9MyxoU2oZeoEcspXSuoJDaDpNRYUmAIYQCIgY37Ud1LquepJUVApdRAapN9mi0cxsNumomAJwbl4dQwRlB3H5heCGAMTidHJQGbNhFK8yPqQ6EG66ioZoABbVqF98A8VzQzRCUajKFAeNJVyWVtOk6geUaiQdIuOY6SuFcIqdS+2ZzNLTmzHSCx9phF955dVwJMGJiMHplAwD06kgiQRcEdPmIwL8NcFh6j1SzmQAKlIKQYB92o+rFuYj5GLYqzldMkQFohRUZiKYqWJGmfSHRr+wLBJ3G+JvSnou+r8xwqmy6XorEhuSBJAIBOx2OMwbwfNmsvPTam1zBDbaiANREaoiQCYMicZg7b9jafDszU9I1C2tNGoLp/EDAnWpK2ciIEAG3XCrivE8ppd6TVNRZajimtUFisXEpAcAAiYB0AG2OiydFKShEUKq2CjYYnVqSIMXmx/XFbSUZ1GzCFaAVDTKlGdJpOrowIGk8ylWM+emAK3wzUel+OadSoapMoghabgqwGq5AY6+8gkXvjocoaaqESNKAKADMACw+2I0M+rs6jddJ+asAQR43H0ODYJMp8NVKdVXDUgh1iqgUqNDiCqEQY2MNMEWMWxb/wBGzA9KmKyNl6bLy1KcvpW2nUDDcpKyROHfr+cL8xnqqsVWkrT7WNTSpPZuQlT9579MHcNL+DcO9AOodmQuXVWuUm5Abdhqk379d8WZDKenTRJ1aAQGIEwTt9oH0wkyPxA7sEqqlIuwVND6iG0sbyog6gViDcEGZE5X4/WpVHR6WsKAxdWCqBsZBuv80GbBrmMHIOOJ5PWjaDoqFdIqCzBSQSA3SY/vgjL5amgUKoGgaVtcAxInzAnvhRwvjIq6xKhl/KraiBJFzAvqDD6dd8GPxFVsZF0G3WodKx/5WwAw1YGfKIaq1Y5lVlHgMVJjsbfvhbS4kHquiuCrKdDKQYZDpqDYgkFqZ+pB2wtpcTzBWlUU02NQFVV20a0uUqwNUNtIE2abbYDdNmcyiCajKFNuaADNo+uI0cxTKhlKlQLERAA89I28Y5atnatTLhaq6K86W5FYXJVmCsY0MARuN9xM45rL5FyhIpPV5izKKkLvBIWwdpDATuBNrYJA9N/jKZcprXWAGKyNWkzBiZje/jAicSUorQdTflF21bEW6g27WwpyZqZk0axSF9IMFgTraQ2okcqgXAkTPWMFZTM01b00qo9X27wFN4VIB1GxkkmIvg0F+czLLcEmpMKgkrJMXAFyBO7QCOuxXZHOCmq1a2Yas5ZgoJeFOpgx0DSpF9ytgCRANrEVlpzmmQ+ncUtIAUnlUnTzaTLAW5gTIvA00VtVWpYX0mnp06QADq1HS111dRBKkcs4qfRL8pS1NWeiEGv3Qj0Q4OpdxcVFZW54NmXaZwu4JWzS5qoKlT1dHp03QE8ispZHkhQ7CwYgSQZuRGHfDeJrUlQANAXYqRB1CwDHTBVlgmRGKnyQGYFdTEroqDoyi6H/AFKf0Jw9kZmpirVOK2bGw1sTaciU4B4lxBaYjdjso3P+w84o4lxTTyJdz9l8n/bA3D+HMx1MSSdydz/sMc+WdvGLSY+6qoZZ6z6nuenZR4x0mUygUWxZlMqFFsGKmLw6ek5ZbVNCDU1gP8+uEfG+MPz0aCmpUMgBAdQsCCeUrpMgavPTfDbiPD/UhlOmopkTJU2I5htsSAYMTsRIIHw7wJaUu9MirqbmJVuVjbSQB0sbA3PSANpEBeH/AAwfUWpUJCqwb0pZlFRYhlLMRBudVmOozjpwItiQxo4Yc/xjiaufQFIVC2mQ9lEk2dd2B0kQJk2IvfVfhbJmKVUMq0QCHDMAVJkwLAMGOkEE/lFuz2rRRveobcXANjv98S0iIIttGAFr8cywf0vUXWG0FQRKmAZYflW6325hg6pQUsGKgsswYBImJg9JgfbC7iPBASj0BSRkkFGQaKitp1K0CQeUENeCNjgyvnkpqDUZVJIGkHVzGLC0tv284AX5fP5YVHIrhG2emzBYbvpcWPkWMzffGYVfFFYsqslKlXE7sA4uLEEAkdvN+wnMTy2/xfn/AE3xTicMmirUDldXpqgIYEFuYsp0mFcASCT0xDjuVymbKq8saZADDZTUAZZkQQRpsZFx3wB/0QQ3paqTo8rDSKgBV1DTNp5QdxHzGCKFaouTANBi7SgpGLBnZUD/ANKrpk9hiO6ekaMeBp6asnopSVWIUIAAwtz6R7ZM2ubYTfEy0qY1KXVpOpVzBo+/WwMzHuVoWwlm+pWXymYSooSsHoTzLUEuBGyvuwmPdJjrgjP5JWuqrqL0i+r8yI0x9AWjC75saczwP4go06lKXZnqEIQar1dGoKLSSP8AuA7dGXzjpuLcQoghKuvo0KlVpggiSqwRI28YINJIHKtjIsLHuOxnGVTIIOxEEfPfCy6k2cxKcp/D1cx6n8PZ4dKtSkFPqKAYUnm9qh5tcHvifxGmWpsKlSilXW3MmkO7ELAdFO5UCDHQz0xTluBoj0yK+Yb02lEaoCoABAERcAGLmcMKWWUVWqm7sAoJ/Kn8q9hMk9yflg+XHfA7aU8DztBGmhQpsSqyaGjUqM0QwtIUgaovtbriPH8tUUDXmoRmI1tSHJcussDaLgGLT5w59BPUFQKA4DCRaQ2kme/tX7YsaoOuJ+abPscXw2pVc0w1SoiuQQ9MIqEVNSjQdMgmFBHZZ7YZI1R6TUzQprmPTpoQ8VAyU2VS0HlVCNRUdSCemHdQqYBAhSCLbEbEdiMTDkkBRJNgBhf1G7xD7CDOcGC0ylRfURWeqHSmJUckJ6YPPzTbbSsbxhpwPgSBtShkMCVWEtbT6sNdhzct/deIjHTZHh4W7Xb9sHmmIjp2H+WxtjvXKLZ6Jcu8ApSZatS2tpEiIgaSIVYmAP7zitfQRi0zUCCGMFUgxpGkkKeh02t5uypZM03lCoQzqXTcmBp5p6RsQdzfbC/iXDBUYEkaFP8A24hT5N/cDtFu4JgrSQNOlVzIY1SIWppUaZkAmdX5WBlWB7AbycFcQ4YKtL0yzAhdIcEhthuR+v6QcFIVVVUTCiB8hiwtid8m5/JcMbL1aTovK6enVUAcpktTYBQBpW6WAsRbs9Y4gwxXWrBRJIAAuTsAN8GWYkXM0DCLiHFSxNOj8mqdB3C/zH9B5wPmuImudKSE2J6t8uww14Xw0KBaPGMLnc7qNZO3mq+E8Kje/W+58nHRZegBjVBAMFKe2NsMJGeWW2wIxMYrnEfU741QunG8QU43qwBKcYTjU43qwAq4y9blSlq1POl1FkIi9QloK3NoMxEdcVfDeYJDpUq66ysS6sNLKZvCz/2+qkACCOs4c4i1FSQxAJGxgSPkdxhhlYkKdIk9Bb+9vuR88cfnuCZms7No0wIDVKg1sNO4KFgjaiwtAAeRe2Ozwm4zxoU2FKnpau2ysQFUHZqh/KOw3PTC3pWONyuoA4LSoZGmTWNKjUqsxJJUORJgM+omrEnmJ2ImDjMJamQqNUNSogzbxpY8pCknZEKnQgj+Xcm9r5g5q7jhON7WJx1JdSwLJeAQZSbMI3tuO48iTf4mVlCDIkXse1+2Obz2ZoiojK9EkHSF5CQWMB1gzImPkTgnJ5inSoHT7aYbVoBHMJNTSD/VP+DHn5eJZtcgmp8SUgSskMACQYEHVDKb2Ybx1FxOGDZjsRvH2/5xw+YalUYKEpvKMJpOrNaNLEE7iTJkyY7WG4hUGtvTVgVflim0nSLQxpkRq+/1xt8cv4Ll02Y+InVwuhQpL8xZjCo2ksVCXv0BJH64pzvG6hdQglXRXXSrEmQx5m2USoBH9YwlNdlgGlLCoWDwWlpJuRdgAZ89pBxY71SAyLWRhq0gaCAGUEXO4LXIbxtAw+3GDVPMpxNtbMEZhUIiBsAxQsZ2GgIfnOIZl8yTcUiVfXT/ABGBCgRBGjsWEz+bxhZSzeYVtNggZ5ME7gNO/wDMT43ucL81Qeo2rSBcyfwgSJUgggE6rN06jziZJ3eYrV14dRw/NV9TioFChiQ2smzXAEoAQNp8YU5vilYiFkUzV5K0ByQSSoCyDZyADBkD7jIGYfjPZgmtZW5E6hCgWJ0i/SRjouFcG/jBcD0Zu0DcdF8jv0xEykz1rYuPG/Cn4dzZzLenTRtQVWLMpAEru5i15EbmDjt+CcGTLqQt2a7NcSeulZ5RPQYL4ZkKeXprTpLpVRHc/MncnycEFsdOOGOPMY3K1u2Is+KnfFLVMXtOknqYoepiD1MUs2JtPTdQ4iLADGwcBcQz60wCbsdlG5/484zt1yqTfC3OZpaalmMD+/Ydzjma5q5pxMrTGyd/Lnv46ecHU8o9Zg1S56Dovy8+d8dDkcgFG2M9ZZ/o03Mf1CcM4XpgnDqmgGJKn0xtFN5t2/5xvhhMfDK5bTDDE9tt8KOKZ4UBqaTJgQjGZ6AhTfx/gGyfxEGcIyMCW0gyl7kXDMCGEGVibGJxqg/I8/7Y2tL6/wCdMQYk2xdTnAGxiJPyxJh3GIKsXOGSa4w41E43GAMGJjGsB8QybVQFFVqafmCABmHbWbqPlfzhVWOreQnEuJsWNHLx6g/7lQ+yiOpbu8bL94GOez1NaSOpRtLESwrH1cw83sLETYkTawi2OlzHBKfoilS/CVTI0ib7yZNyTBJNzfoTIvAuFPTLGrFiNC7qoAsymIk9xB774Un2vLOa7cfH8r8rkmb8RipJUACA66R7TNr3JkdDF4nGYZsQOoHzxmGh49mOJ0IIZlAO4kDrONn4kpHYlv8ASCf2GOzPwkEJ9FaQFiAUFu4JFyPsR5wwXgAAs7K3cBSAbbArt853x5/9Nj73+7p+WfTzZeIEn8PL1CT/AEaf1IGN/wD3ZsMuB83Uf3x6o+RQpB5rbhQ1x1AggmfGAv4LKxsKhXmMlZEdYsF+kRjSdDH6/kvmrz+nw3iD7LSURPuLW+QGI0+CZtmCmuoJmy02JEbzJkbjp1x3K5+iAWGXIAJaYVeYRB/1EG3yje2JZjOABHQKwYjUVT1Cur2kqg1MpuNU2/a50p9T9k/LXI0PgypUE/xLsO4UAdjFsWr8EAkqXrNpj3NpU2mxC7dNtxjsKeZrMxVAnLfnp1UEdNJNm8ixHnB+T9Rl/EQIdrNqBHcGJHyxfanvryTiTZHLNpaiHYEghqjuJBiLe76Rh3kv/qEygD0VCAQAqusDwLxGOI+IVFGvVUczKzJJ/pMWwm/jqgNmONcejcsfJZdSS8vdeFfGFCtADaT2PfweuHP8TOPA8hxWbMBP7/Xv4x6F8KceFQemxlhsfHb5j+2Msu7C6yPWOU3i7dquKalW18ULWnFdRr4VyKRd6oxotihmAHnCXiXFCT6dH3bM3RfA7t+2Mss1zHY3ifGlp8i8zkbdB5J6YH4XkGqN6tS5P+W7DG+FcJ2LXO5n++Ony1MDphYS53d8HlZjNRrKZYDYYPVYxFT2xOOuOmajGpacKuJcSCLJ9RLx7Uv8tUg/TFfEOMKnLSKtUmNJkfrIH69R3GAeG5V8yWauDA5AYKMRbWtjtaGsDuJiRiuRpTl6letDMrVk1MGHIjopJVlCiGDBfJkr02wy4dwOipNRSSp2AkDSQJ1r+ZpFhHKAAAIwTleFpQLlGK0iCxp7qp3LId1BvK7TcQZlVxCmr1CAXer7vTMk6L+0NHpg8tjpnRubth7ITnOL1/UKoqKkKFZldzrZiF1KCpCkgAeZvbDyjmeQMwKWJOoREbzew+uOfyeTq+6q2jTMEFlIEnUFII00wACOhFyLRijiubejTWjl2qu2knXrRiQSxnUQbg9eoIgOZAJRY6KrxWhTCtUqIqvOlyeQxf3+2YvEyYMTGKuCcbo5pC9ItAJUhlI+o6EHv+2OSyHBlzaMKqgq1Rj6g/DbUJEAKNNQqQReREwx69FwDhzZcOpFMCRBpyqkd/SmKb99NmscUR2TjWrGgbWxJFwg2oxhxonGpwBsNiWIzjBhk3jManG8AKOJu34KKDL1VBb+VVBdjPlVK/8AkcE+g4YjdGMksZIiLaSCCG2sQB27knlUnSSd4G/08xhZn+MgWptcDV7NQIMwJLppJIKiTAIMxBxhj4aVXmPh9XLEsySTARmIiI2aVVjeYHbqAcYvw3RlWLMxXqSLmQVPKF9sWi0GNsWZPjitPKdK0zUZxAEAkcqnnmzSCBpIg9JGyFOsaFOqhLF1L+nqAAWqdUITaUBEA/yxIBjFEOy2WSnAqaqlRgNVQoTJ8kDSgnZbRP1xFM1l6TGmIp8xB5Sq6rW2iTI23+onM7kap9FlKu9KZDyiuSsEyoOhhuDBiSOs4APAqlQku6o2gUwFC1VKASAQ63IJYajcybDbDArifEQF/D0N+J6TS/p6HI5JMGCX0gSIOodDhXW+JKikoyXDenrEyWsGGlAQrrIN2AO4jbDynwqgtD0WhlFMU3LESyqsDWfA27YlxDM0KKD1WVUJC83U9PJOAPAfiDNerWqP1LHzM9T5wjbHRcYyWitURpsStwRYEgGD3EH64R1UgkY6ejlNaR1cedqBh1wjPsrq4MGYPz/Kfrt98LKdC4nr/l/9sFGlpDbzY/Y2+W+K6sxymi6W5dvZMlmg6qRsQD9xghqsCTjm/h7NAUAzGAJ3+eItVfMtpErS7dW+fZfH3x5HLr1yJzPE3qnTRBK7F+/+nqfnhtwjhQQTF/2xbw7h4UYbUx2xcx3zU3L1EsvRwYi9sVURfBSr9Mb4yM7W1GAeIVGaFpqGJFiUMLcTJ1CPlY2N8Uccy9ZgoVm0al1xuFm8ACSdtupm0YL4XlmRYLHoI6CLSvYRG97XnFpBtwVGYEqFBHMoJ6EmFIMQSTJImLCJMH5quUFlLk7KIufr++IZniKoJNwDB6XvYA7taY7X7Sny+Sq1wKhdkBDEyTJbYSntUReBtMb3wwuTNVMw+lX9MKAWAE21RAMw0gMNiD26YZLlqSBRpprBBsoUa+hHY/XxjFAoU50eTpvc+TBPQd9h0whqZ2pVJpCmabuGGg30gAMecjSJ5QV/qsw3KBhm82tSFVWcWMACCN7hl3EAgW3EmDgbh/AdRqVKrnWTylQBF5VypWC/t5SIGmL74acMyKUl5Qw1XMmb9drb/vgkDcqfphezQoZJAQ7KhrRDVAgUsYAJ8T2nBBXFdOpG9jidSsFEsQALkmwA7nFS7TptnAEmAO/++BqPFqLO1MVF1qxUiY5gJIHRiBuBMdYxz3HOP5dtdGsHRNwxBBOn8xQwSmrYX1xYEYjwbgcVEqEhlUalJSm4bUdQIcnWpBgwFX64oOtJxtcc+/xMi1fSam4IDFzNIhApsWhzAPax8Yb5DOpVQOhJU7Egj9CAcIChjc41rxsYAzG8R1Y3g2G8CJw2iCxKKxZi/MA0MYnTPtE3t1JPXBQacC8TCBC7EroBYOvuW19Nr/IyDjJTFy9EVDUCp6jJdrSUnqeo2v4HjA2Yzq0VCLoUqOWmxCBlHSmdpA2H0MSCOc/gkJ5qlWvyNp9EOFpvILKmlSAlQQIIIGk7yMPeGaTTNOlRenThxNUA6XnbQWLNed4FhBIOGGqXxNSJMh40qw0ozWawBKyCSQYg3ggXGBqnHctmEM1HQKS50s6wqmFZmWwBkEAm8jF1L4dRvVFRRpYlVVOXlIUl5GzFxqgQqm4EycNkyiA6gihoI1ACYJ1EfItf53wycr/1MB2NqlOtFP8A/LJEqA7LKyZMLqhgYs0hjOH57MVCNVJalBx7lNPQBBkiXLNce0ibjYgg9E0QNURI37zb6zGIwoAAAA6Rhh5F8T8OaoiZsqU9QwyaGX0x+RTIudIue4PSMcpm8hNQBb8sn+/02P37Y9z49pqU6lJ4UMkhiCVMb7XDLynvfYwRjyfPcPejUKsLrYx/KQL/ACKn9sTMrjltpJMpogy1QB2NiBYTIHUdD+mLK2a1LpMBTvsPsBi5skCY9pE8wuOkT99xgVmZLgAre8f36XjGvGVLxHScEX1gqEhVF4Pz3jcnHoHDMgiqIIOPGE4wR+WD87Y6HgnxS6kQ0j+U9P8APEY5s+jnjd6XM8cuJXrlLL4u9DtjnOD/ABQj+6FvFz+x646fL5lW2ODHLGpssW06cYsnGg2Ng40jNITjIxqcaUHFgFxDhq1CHsHEbqGDRsGU7j5EHzFsGwSN4b7ifrjcXxI4CJ85Qrh5Qzq5ZI1CI/OgXVGqbLAjqJJwTleGol9C6rTG0/0jZe9gJwbONHD0NsGIBADOJ7WxXXeASWVfLbT06ifuMLQarkBSSYAuSdh58Y5vNcWrOH9HS4UcywS4WGnUhHMZAsJsR3kw4xn6ocBlV0MMEIIA6BiwJNyRCjUbzYgDDLIZBKKhiCp9xkwV8SOnQzMxO+JvF2pbwvJ+nS5qaqxuwRZ8CLkmANum2E3FOPEVnpFRp0SFZCWIBgMBEkljAWDGju1reOfEygOtF1lDDNP3CSNLHyCSLCJOLshww5ij6tXSlVjqWpSiYjTeZV1KgWMg9h00Spo5RK4DkCkVgZhPxae0sro/I0iSQxkESDdbS4jUzGspl7UyJLU0RnZyBGkzCiN3Yb4L+I88opNSZjcBGiJOsQNK6WJk/Ib81jjll4VnUqJVpgut6ikFOViRPLzy8EiVZpUmIwB0fw1m8zUAepBRre5SF0kqRIAJqagdUjSekRBfLmEYkKwJWAQCDE3uOlu+ORyHEEfLuaiml67FQURZcyBUqemZBYEmTpsBeTbF/DuHwQcrqp02UANChQoAAseZmEMdLLctJbphG6yfljMK6PFEXkaoarruadNmsSdOoIGAMC+3eACBjMBG4EYwY0MSGMlIPUgEkwBuT2xTSzYKkwZG6/mB/ljqT06G0GDijiSViVFMKUIYPzlGkgBSp0ttzdO2E3EeAV6hs1Naem1NWcdRyaxB9MjVFuVgCBFsMjU8ZpGCrqyCzkEfhk+0uPyixBna02mI1eO0BtUDnotPnLGJgBZk2OK04GEZfTqOlIKAaQIKkjvqBsRYi3iL4KyWSVaSo7eoFMoSLwDKXm5UQNXWMPYLfiDNVUpa1EqzUwQQNXO6gqVaAZnuCDHSYW0VrIajLQC1lGo0wKaVKqEwCzq7KxlW6yDpM3g9XmKyiJEyYG/zwtznGlpsYpl6YTUaiX+YkgIfkGmemAJrkGahoLsWMsrVACyliSAwEBgAdJHUSDucKOI/C660FNUpU4ZncH2sAAERTZEN2PyNhMlu/wAQ5cTD6oPMVVmC+73ECx5WEb8ptYwOlcZpH0a6FYAiH1ghSSEdqYZdasASJ7EdCMFm/Jy6cBxr4dNIsGKqT/8AwYNtjKfI97YQtkhTEVKTAT7wZmfOx+WO6r5jJhlSu0KlRVNOs2uorBStxzD0iCCRf3SItD7PfC9NgxpE0mO0e2fKbEeBGJuOU8Vczl8vI34dRf21VHhhH7Wxi/DTG6tSPnX/AGx2fEvhBhd6IqDq9GVYd5TrhJU+G6LWp14YfkqCCPntGJnVs42rtlKlyGYQAqCy9CGB+cHfDnhvxJVpEBtY8N0Hg4Ffg2cpflJHRlJNvpft06YEbNt7agLNP5v/AFOJy1l5VHo3C/ixHhSYPnf6d/8ALY6ahmFYSDjxOhDXQ6YvDGVn59MO+FfEbUzpa4EWJ89G/sRhS3ErhK9WFX6/LEi+OY4b8T025SYP2P2/2x0FGsGEggjxjXDOZMssbBU2xhOIqcb141Q2T2xqb4wj6YrNWDcW74NhcBhPx7hr1gACsA2B1Kb/ANQP9pgkSJMtQ040B3wEXZXKCkAHZWWQQzW546KeVesRHa++BeIcSOvkrIKQ9zKvqOHBjTpUkwe+kwSB1w7qoCpU7ER98Kclwz0qkqoYNbVMFFA20/mJI3H83YAYRltDggcp6lNqapDCmp5byeW59MhoJAM9oBIJvFOJoAKYqFJsXhb7SBa7nuBAhifbGLuP8R9NQA6oWnyQO4HW5A7ywjAGQ4TVflrtZLBhGo9YW1lFwCebaIIJZc7NDgdDMGusryUw34jLchtlTUNV4kwQNib8oaZvi1JJRalMMASZaIFzPtIvB3I+d8X50sAFpsqE2Fpjfa+8AxNvthdl+HtW1CsulZvBu8Who6EdRH0OzJKhlDWaaq6CVEMship3BYWBO5Ihr22wNxCpUouRTo06dI8rMrMvKoseUAJFxaWsAOmDeJ5lkAppT/DFmbWF0qOgAktabX3Eg7EDKJqnQCmXBOpCuqQpIOsGWaRfzHgyGgBTzPMlPWIB69ZhtWpSSwB3LWA265g/OotVxTX1UQAvyo4ViTvKkPaW/pudzEZgB8BjenG8ZjOGjOEvEOLNSNGwYVGAjaJtv1g3/wAnGYzAEcn8Qa8t/EenHMV06u3mP7YW1+KuRTrL+GraSyrudavuTKyCovok4zGYoC/hzP1MxSL1ChTSQVCwSV66gbCxMRaRe16eF8JbN0qWZaswLCQpUGFOpdLMNLOYJ5iZ/WcxmGSurwmjUz1WlVpo6LSV4ggEs5iV1abAAbXgdsdOlIAAAAACAAOnYdhjeMwqGneCB/Mf2BP1wIvEZrmjp2TXqn+qIiPrvjMZgATiXEalOrSQaSKn8ymRcDoROFPFMt69Ou7m9Jiqwq9AJuwYifBGMxmDRwHxxKmQCaKpqIx0aXAtYmQR8to64rymaTMyHpKCBMz5+WMxmOXLy2gTiHwtS96MyHe1/wDN8chn8t6R92rfcAdY/tjWMw8MrvRqFzTLERHaP27Y6HJ8erpGliAYt88ZjMadbGTVh4cuu+HOO1nIFQ6p2NgR9t8dhTNsZjMV0ruMepOUp/acaK7YzGY1ZtIInG5xmMw4K2OuM3xmMwEFzGURnV2UFl9p7f5J+UnvgqIxmMwp5P0HOTps0lZO4ubHuL2PkYWcS4mVqCmARzAagRcFTMiP8MHG8Zh0oE4RlQ1V1Memv5ALE8yi/Tv5t2wRxWotQmkQVSnTNQhWK6gswtvaJAM/TGYzBFey7gdJqlVw7alQEBYAAJcgkdvZ9iBNiTmMxmG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485900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716016" y="2492896"/>
            <a:ext cx="4104456" cy="3672408"/>
          </a:xfrm>
          <a:prstGeom prst="rect">
            <a:avLst/>
          </a:prstGeom>
          <a:solidFill>
            <a:schemeClr val="bg1"/>
          </a:solidFill>
          <a:ln w="9525">
            <a:solidFill>
              <a:srgbClr val="27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u="sng" spc="-30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축</a:t>
            </a:r>
            <a:r>
              <a:rPr lang="en-US" altLang="ko-KR" sz="2400" u="sng" spc="-30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!</a:t>
            </a:r>
            <a:r>
              <a:rPr lang="ko-KR" altLang="en-US" sz="2400" u="sng" spc="-30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 고전문학반  신설</a:t>
            </a:r>
            <a:endParaRPr lang="en-US" altLang="ko-KR" sz="2400" u="sng" spc="-300" dirty="0" smtClean="0">
              <a:solidFill>
                <a:schemeClr val="tx1"/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  <a:p>
            <a:pPr algn="ctr"/>
            <a:endParaRPr lang="en-US" altLang="ko-KR" sz="2400" u="sng" spc="-300" dirty="0" smtClean="0">
              <a:solidFill>
                <a:schemeClr val="tx1"/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  <a:p>
            <a:pPr algn="ctr"/>
            <a:r>
              <a:rPr lang="ko-KR" altLang="en-US" sz="2800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신설 기념</a:t>
            </a:r>
            <a:endParaRPr lang="en-US" altLang="ko-KR" sz="2800" spc="-150" dirty="0" smtClean="0">
              <a:solidFill>
                <a:schemeClr val="tx1"/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  <a:p>
            <a:pPr algn="ctr"/>
            <a:r>
              <a:rPr lang="ko-KR" altLang="en-US" sz="2800" spc="-150" dirty="0" smtClean="0">
                <a:solidFill>
                  <a:schemeClr val="accent2">
                    <a:lumMod val="50000"/>
                  </a:schemeClr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고전문학반 </a:t>
            </a:r>
            <a:r>
              <a:rPr lang="ko-KR" altLang="en-US" sz="2800" spc="-150" dirty="0" err="1" smtClean="0">
                <a:solidFill>
                  <a:schemeClr val="accent2">
                    <a:lumMod val="50000"/>
                  </a:schemeClr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오픈세미나</a:t>
            </a:r>
            <a:endParaRPr lang="en-US" altLang="ko-KR" sz="2800" spc="-150" dirty="0" smtClean="0">
              <a:solidFill>
                <a:schemeClr val="accent2">
                  <a:lumMod val="50000"/>
                </a:schemeClr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  <a:p>
            <a:pPr algn="ctr"/>
            <a:endParaRPr lang="en-US" altLang="ko-KR" spc="-150" dirty="0" smtClean="0">
              <a:solidFill>
                <a:schemeClr val="tx1"/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  <a:p>
            <a:pPr algn="ctr"/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2015</a:t>
            </a:r>
            <a:r>
              <a:rPr lang="ko-KR" altLang="en-US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년 </a:t>
            </a:r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10</a:t>
            </a:r>
            <a:r>
              <a:rPr lang="ko-KR" altLang="en-US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월 </a:t>
            </a:r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27</a:t>
            </a:r>
            <a:r>
              <a:rPr lang="ko-KR" altLang="en-US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일 </a:t>
            </a:r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(</a:t>
            </a:r>
            <a:r>
              <a:rPr lang="ko-KR" altLang="en-US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화</a:t>
            </a:r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) 18:00</a:t>
            </a:r>
          </a:p>
          <a:p>
            <a:pPr algn="ctr"/>
            <a:r>
              <a:rPr lang="ko-KR" altLang="en-US" u="sng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학과사무실</a:t>
            </a:r>
            <a:r>
              <a:rPr lang="en-US" altLang="ko-KR" u="sng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(31611</a:t>
            </a:r>
            <a:r>
              <a:rPr lang="ko-KR" altLang="en-US" u="sng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호</a:t>
            </a:r>
            <a:r>
              <a:rPr lang="en-US" altLang="ko-KR" u="sng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)</a:t>
            </a:r>
          </a:p>
          <a:p>
            <a:pPr algn="ctr"/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* </a:t>
            </a:r>
            <a:r>
              <a:rPr lang="ko-KR" altLang="en-US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조교의 가호가 함께하는 곳 </a:t>
            </a:r>
            <a:r>
              <a:rPr lang="en-US" altLang="ko-KR" spc="-150" dirty="0" smtClean="0">
                <a:solidFill>
                  <a:schemeClr val="tx1"/>
                </a:solidFill>
                <a:latin typeface="바른바탕3 B" panose="02000800000000000000" pitchFamily="2" charset="-127"/>
                <a:ea typeface="바른바탕3 B" panose="02000800000000000000" pitchFamily="2" charset="-127"/>
              </a:rPr>
              <a:t>*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altLang="ko-KR" spc="-150" dirty="0">
              <a:solidFill>
                <a:schemeClr val="tx1"/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altLang="ko-KR" spc="-150" dirty="0">
              <a:solidFill>
                <a:schemeClr val="tx1"/>
              </a:solidFill>
              <a:latin typeface="바른바탕3 B" panose="02000800000000000000" pitchFamily="2" charset="-127"/>
              <a:ea typeface="바른바탕3 B" panose="02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86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2040" y="3005599"/>
            <a:ext cx="3379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국어국문학과 소개</a:t>
            </a:r>
            <a:endParaRPr lang="en-US" altLang="ko-KR" sz="3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300" y="3483069"/>
            <a:ext cx="27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436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119675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국어국문학과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309747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17046" y="1658417"/>
            <a:ext cx="747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buNone/>
            </a:pPr>
            <a:r>
              <a:rPr lang="ko-KR" altLang="en-US" dirty="0">
                <a:solidFill>
                  <a:srgbClr val="C00000"/>
                </a:solidFill>
              </a:rPr>
              <a:t>한국어와 한국문학의 전통과 현실</a:t>
            </a:r>
            <a:r>
              <a:rPr lang="ko-KR" altLang="en-US" dirty="0"/>
              <a:t>에 대해 체계적이면서 총체적인 연구를 하는 학문영역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3608" y="13848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국어국문학과 소개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Introduction</a:t>
            </a:r>
          </a:p>
        </p:txBody>
      </p:sp>
      <p:sp>
        <p:nvSpPr>
          <p:cNvPr id="26" name="타원 25"/>
          <p:cNvSpPr/>
          <p:nvPr/>
        </p:nvSpPr>
        <p:spPr>
          <a:xfrm>
            <a:off x="2686547" y="2395626"/>
            <a:ext cx="1601621" cy="1537429"/>
          </a:xfrm>
          <a:prstGeom prst="ellipse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국문학</a:t>
            </a:r>
            <a:endParaRPr lang="ko-KR" altLang="en-US" sz="2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125486" y="2395627"/>
            <a:ext cx="1601621" cy="1537429"/>
          </a:xfrm>
          <a:prstGeom prst="ellipse">
            <a:avLst/>
          </a:prstGeom>
          <a:noFill/>
          <a:ln>
            <a:solidFill>
              <a:srgbClr val="27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국어학</a:t>
            </a:r>
            <a:endParaRPr lang="ko-KR" altLang="en-US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0403" y="4197017"/>
            <a:ext cx="1885453" cy="146423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b="1" dirty="0" smtClean="0"/>
              <a:t>고전문학</a:t>
            </a:r>
            <a:endParaRPr lang="en-US" altLang="ko-KR" b="1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전통시대의 시가</a:t>
            </a:r>
            <a:r>
              <a:rPr lang="en-US" altLang="ko-KR" dirty="0" smtClean="0"/>
              <a:t>/</a:t>
            </a:r>
            <a:r>
              <a:rPr lang="ko-KR" altLang="en-US" dirty="0" smtClean="0"/>
              <a:t>산문</a:t>
            </a:r>
            <a:r>
              <a:rPr lang="en-US" altLang="ko-KR" dirty="0" smtClean="0"/>
              <a:t>/</a:t>
            </a:r>
            <a:r>
              <a:rPr lang="ko-KR" altLang="en-US" dirty="0" smtClean="0"/>
              <a:t>문학사상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한국한문학</a:t>
            </a:r>
            <a:endParaRPr lang="en-US" altLang="ko-KR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681414" y="4197017"/>
            <a:ext cx="1885453" cy="146423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b="1" dirty="0" smtClean="0"/>
              <a:t>현</a:t>
            </a:r>
            <a:r>
              <a:rPr lang="ko-KR" altLang="en-US" b="1" dirty="0"/>
              <a:t>대</a:t>
            </a:r>
            <a:r>
              <a:rPr lang="ko-KR" altLang="en-US" b="1" dirty="0" smtClean="0"/>
              <a:t>문학</a:t>
            </a:r>
            <a:endParaRPr lang="en-US" altLang="ko-KR" b="1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 smtClean="0"/>
              <a:t>근대 이후의 시</a:t>
            </a:r>
            <a:r>
              <a:rPr lang="en-US" altLang="ko-KR" dirty="0" smtClean="0"/>
              <a:t>/</a:t>
            </a:r>
            <a:r>
              <a:rPr lang="ko-KR" altLang="en-US" dirty="0" smtClean="0"/>
              <a:t>소설</a:t>
            </a:r>
            <a:r>
              <a:rPr lang="en-US" altLang="ko-KR" dirty="0" smtClean="0"/>
              <a:t>/</a:t>
            </a:r>
            <a:r>
              <a:rPr lang="ko-KR" altLang="en-US" dirty="0" smtClean="0"/>
              <a:t>희곡</a:t>
            </a:r>
            <a:r>
              <a:rPr lang="en-US" altLang="ko-KR" dirty="0" smtClean="0"/>
              <a:t>/</a:t>
            </a:r>
            <a:r>
              <a:rPr lang="ko-KR" altLang="en-US" dirty="0" smtClean="0"/>
              <a:t>비평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언어문학현상</a:t>
            </a:r>
            <a:endParaRPr lang="en-US" altLang="ko-KR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998915" y="4197017"/>
            <a:ext cx="1885453" cy="1464231"/>
          </a:xfrm>
          <a:prstGeom prst="roundRect">
            <a:avLst/>
          </a:prstGeom>
          <a:noFill/>
          <a:ln>
            <a:solidFill>
              <a:srgbClr val="272123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L="285750" indent="-285750" algn="just" fontAlgn="base">
              <a:buFont typeface="Arial" panose="020B0604020202020204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ctr">
              <a:buNone/>
            </a:pPr>
            <a:r>
              <a:rPr lang="ko-KR" altLang="en-US" dirty="0" smtClean="0"/>
              <a:t>국어의 역사</a:t>
            </a: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문자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음운</a:t>
            </a:r>
            <a:r>
              <a:rPr lang="en-US" altLang="ko-KR" dirty="0" smtClean="0"/>
              <a:t>/</a:t>
            </a:r>
            <a:r>
              <a:rPr lang="ko-KR" altLang="en-US" dirty="0" smtClean="0"/>
              <a:t>어휘</a:t>
            </a:r>
            <a:r>
              <a:rPr lang="en-US" altLang="ko-KR" dirty="0" smtClean="0"/>
              <a:t>/</a:t>
            </a:r>
            <a:r>
              <a:rPr lang="ko-KR" altLang="en-US" dirty="0" smtClean="0"/>
              <a:t>의미</a:t>
            </a:r>
            <a:r>
              <a:rPr lang="en-US" altLang="ko-KR" dirty="0" smtClean="0"/>
              <a:t>/</a:t>
            </a:r>
            <a:r>
              <a:rPr lang="ko-KR" altLang="en-US" dirty="0" smtClean="0"/>
              <a:t>문법의 변화와 쓰임새</a:t>
            </a:r>
            <a:endParaRPr lang="en-US" altLang="ko-KR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6642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90872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국어</a:t>
            </a:r>
            <a:r>
              <a:rPr lang="ko-KR" altLang="en-US" sz="2400" b="1" dirty="0"/>
              <a:t>학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021715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87824" y="246763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국어사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음운론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err="1" smtClean="0"/>
              <a:t>퇴계인문관</a:t>
            </a:r>
            <a:r>
              <a:rPr lang="ko-KR" altLang="en-US" dirty="0" smtClean="0"/>
              <a:t> </a:t>
            </a:r>
            <a:r>
              <a:rPr lang="en-US" altLang="ko-KR" dirty="0" smtClean="0"/>
              <a:t>31322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02)760-0241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43608" y="13848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교수 소개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Faculty Members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822855" y="1894891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권인한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935472" y="229164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06656"/>
            <a:ext cx="1616780" cy="21349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3096"/>
            <a:ext cx="1628441" cy="21295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99" y="1806656"/>
            <a:ext cx="1671322" cy="2134979"/>
          </a:xfrm>
          <a:prstGeom prst="rect">
            <a:avLst/>
          </a:prstGeom>
          <a:ln w="9525">
            <a:solidFill>
              <a:srgbClr val="272123"/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2822855" y="4502684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노명희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824" y="508518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형태론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40408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02)760-0242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2935472" y="490279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795864" y="1894891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정희</a:t>
            </a:r>
            <a:r>
              <a:rPr lang="ko-KR" altLang="en-US" sz="20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창</a:t>
            </a: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6948264" y="229164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31614" y="246300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통사론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40204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02)760-0232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62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90872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고전문학</a:t>
            </a:r>
            <a:endParaRPr lang="ko-KR" altLang="en-US" sz="2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021715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87824" y="246763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고전시</a:t>
            </a:r>
            <a:r>
              <a:rPr lang="ko-KR" altLang="en-US" dirty="0"/>
              <a:t>가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</a:t>
            </a:r>
            <a:r>
              <a:rPr lang="ko-KR" altLang="en-US" dirty="0"/>
              <a:t>관</a:t>
            </a:r>
            <a:r>
              <a:rPr lang="ko-KR" altLang="en-US" dirty="0" smtClean="0"/>
              <a:t> </a:t>
            </a:r>
            <a:r>
              <a:rPr lang="en-US" altLang="ko-KR" dirty="0" smtClean="0"/>
              <a:t>40214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02)760-0236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822855" y="1894891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정인숙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935472" y="229164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2" y="1849498"/>
            <a:ext cx="1596183" cy="20492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6" y="4317745"/>
            <a:ext cx="1620257" cy="20802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98" y="1806656"/>
            <a:ext cx="1662923" cy="2134978"/>
          </a:xfrm>
          <a:prstGeom prst="rect">
            <a:avLst/>
          </a:prstGeom>
          <a:ln w="9525">
            <a:solidFill>
              <a:srgbClr val="272123"/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2822855" y="4502684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한영규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824" y="508518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고전문학사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한문학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40410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02)760-0234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2935472" y="490279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795864" y="1894891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이지</a:t>
            </a:r>
            <a:r>
              <a:rPr lang="ko-KR" altLang="en-US" sz="2000" b="1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하</a:t>
            </a: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</a:t>
            </a: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6948264" y="229164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31614" y="246300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고전산문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40508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02)760-0237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13848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교수 소개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Faculty Members</a:t>
            </a:r>
          </a:p>
        </p:txBody>
      </p:sp>
    </p:spTree>
    <p:extLst>
      <p:ext uri="{BB962C8B-B14F-4D97-AF65-F5344CB8AC3E}">
        <p14:creationId xmlns:p14="http://schemas.microsoft.com/office/powerpoint/2010/main" val="7349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90872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현대문학</a:t>
            </a:r>
            <a:endParaRPr lang="ko-KR" altLang="en-US" sz="2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021715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87824" y="246763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현대시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err="1" smtClean="0"/>
              <a:t>퇴계인문관</a:t>
            </a:r>
            <a:r>
              <a:rPr lang="ko-KR" altLang="en-US" dirty="0" smtClean="0"/>
              <a:t> </a:t>
            </a:r>
            <a:r>
              <a:rPr lang="en-US" altLang="ko-KR" dirty="0" smtClean="0"/>
              <a:t>31318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02)760-0233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822855" y="1894891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정우택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935472" y="229164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9498"/>
            <a:ext cx="1616780" cy="20492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17745"/>
            <a:ext cx="1628441" cy="20802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98" y="1806656"/>
            <a:ext cx="1662923" cy="2134979"/>
          </a:xfrm>
          <a:prstGeom prst="rect">
            <a:avLst/>
          </a:prstGeom>
          <a:ln w="9525">
            <a:solidFill>
              <a:srgbClr val="272123"/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2822855" y="4502684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천정</a:t>
            </a:r>
            <a:r>
              <a:rPr lang="ko-KR" altLang="en-US" sz="20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환</a:t>
            </a: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824" y="508518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문화론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한국현대소설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40411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02)760-0243</a:t>
            </a:r>
            <a:endParaRPr lang="ko-KR" altLang="en-US" dirty="0"/>
          </a:p>
        </p:txBody>
      </p:sp>
      <p:cxnSp>
        <p:nvCxnSpPr>
          <p:cNvPr id="35" name="직선 연결선 34"/>
          <p:cNvCxnSpPr/>
          <p:nvPr/>
        </p:nvCxnSpPr>
        <p:spPr>
          <a:xfrm>
            <a:off x="2935472" y="490279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6795864" y="1894891"/>
            <a:ext cx="186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황호덕 선생님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6948264" y="229164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31614" y="246300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현대비평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40222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02)760-0239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3608" y="13848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교수 소개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Faculty Members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21" y="4249046"/>
            <a:ext cx="1663200" cy="2217600"/>
          </a:xfrm>
          <a:prstGeom prst="rect">
            <a:avLst/>
          </a:prstGeom>
          <a:ln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16" name="직사각형 15"/>
          <p:cNvSpPr/>
          <p:nvPr/>
        </p:nvSpPr>
        <p:spPr>
          <a:xfrm>
            <a:off x="6858338" y="4523679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박진영 선생님</a:t>
            </a:r>
            <a:endParaRPr lang="ko-KR" altLang="en-US" sz="2000" b="1" dirty="0"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6879262" y="4902794"/>
            <a:ext cx="1708536" cy="0"/>
          </a:xfrm>
          <a:prstGeom prst="line">
            <a:avLst/>
          </a:prstGeom>
          <a:ln>
            <a:solidFill>
              <a:srgbClr val="272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9262" y="517855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번역문학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근대문학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ko-KR" altLang="en-US" dirty="0" smtClean="0"/>
              <a:t>교수회관 </a:t>
            </a:r>
            <a:r>
              <a:rPr lang="en-US" altLang="ko-KR" dirty="0" smtClean="0"/>
              <a:t>40504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 smtClean="0"/>
              <a:t>02)760-0238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8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8004" y="3005599"/>
            <a:ext cx="4027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교육목표</a:t>
            </a:r>
            <a:endParaRPr lang="en-US" altLang="ko-KR" sz="3000" b="1" dirty="0" smtClean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994" y="3483069"/>
            <a:ext cx="42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Objectives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093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48171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78245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/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83353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03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1348165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r>
              <a:rPr lang="en-US" altLang="ko-KR" dirty="0" smtClean="0"/>
              <a:t>02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8" y="16889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교육목표 </a:t>
            </a:r>
            <a:r>
              <a:rPr lang="en-US" altLang="ko-KR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Objectives of Education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119675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교육목</a:t>
            </a:r>
            <a:r>
              <a:rPr lang="ko-KR" altLang="en-US" sz="2400" b="1" dirty="0"/>
              <a:t>표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1187624" y="1309747"/>
            <a:ext cx="288032" cy="154419"/>
            <a:chOff x="3779912" y="2519935"/>
            <a:chExt cx="288032" cy="154419"/>
          </a:xfrm>
        </p:grpSpPr>
        <p:sp>
          <p:nvSpPr>
            <p:cNvPr id="22" name="갈매기형 수장 21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갈매기형 수장 22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183010" y="1772816"/>
            <a:ext cx="7133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한국어와 한국문학에 대한 깊이 있는 공부를 바탕으로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인간에 대한 통찰과 우수한 자기표현 능력을 가진 건강한 시민을 기른다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국어국문학 지식과 아울러 인문학과 문화에 대한 풍부한 소양으로 사회에 이바지할 수 있는 인재와 한국어문학 발전에 기여할 수 있는 전문 연구자를 양성한다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332737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Arial" pitchFamily="34" charset="0"/>
              <a:buChar char="•"/>
              <a:defRPr sz="160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defRPr>
            </a:lvl1pPr>
          </a:lstStyle>
          <a:p>
            <a:pPr marL="0" indent="0">
              <a:buNone/>
            </a:pPr>
            <a:r>
              <a:rPr lang="ko-KR" altLang="en-US" sz="2400" b="1" dirty="0" smtClean="0"/>
              <a:t>인재상</a:t>
            </a:r>
            <a:endParaRPr lang="ko-KR" altLang="en-US" sz="2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1187624" y="3440370"/>
            <a:ext cx="288032" cy="154419"/>
            <a:chOff x="3779912" y="2519935"/>
            <a:chExt cx="288032" cy="154419"/>
          </a:xfrm>
        </p:grpSpPr>
        <p:sp>
          <p:nvSpPr>
            <p:cNvPr id="27" name="갈매기형 수장 26"/>
            <p:cNvSpPr/>
            <p:nvPr/>
          </p:nvSpPr>
          <p:spPr>
            <a:xfrm>
              <a:off x="3927563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갈매기형 수장 27"/>
            <p:cNvSpPr/>
            <p:nvPr/>
          </p:nvSpPr>
          <p:spPr>
            <a:xfrm>
              <a:off x="3779912" y="2519935"/>
              <a:ext cx="140381" cy="154419"/>
            </a:xfrm>
            <a:prstGeom prst="chevron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1187624" y="3861048"/>
            <a:ext cx="7133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한국어와 한국문학에 대한 깊이 있는 공부를 바탕으로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인간에 대한 통찰과 우수한 자기표현 능력을 가진 건강한 시민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 국어국문학 지식과 아울러 인문학과 문화에 대한 풍부한 소양으로 사회에 이바지할 수 있는 인재와 한국어문학 발전에 기여할 수 있는 전문 연구자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276427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3218899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9410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583</Words>
  <Application>Microsoft Office PowerPoint</Application>
  <PresentationFormat>화면 슬라이드 쇼(4:3)</PresentationFormat>
  <Paragraphs>273</Paragraphs>
  <Slides>22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굴림</vt:lpstr>
      <vt:lpstr>Arial</vt:lpstr>
      <vt:lpstr>Yoon 윤고딕 530_TT</vt:lpstr>
      <vt:lpstr>바른바탕3 B</vt:lpstr>
      <vt:lpstr>맑은 고딕</vt:lpstr>
      <vt:lpstr>Yoon 윤고딕 520_TT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김강은</dc:creator>
  <cp:lastModifiedBy>SKKU</cp:lastModifiedBy>
  <cp:revision>95</cp:revision>
  <dcterms:created xsi:type="dcterms:W3CDTF">2014-05-18T09:00:46Z</dcterms:created>
  <dcterms:modified xsi:type="dcterms:W3CDTF">2018-11-26T07:51:23Z</dcterms:modified>
</cp:coreProperties>
</file>