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6" r:id="rId3"/>
  </p:sldMasterIdLst>
  <p:sldIdLst>
    <p:sldId id="256" r:id="rId4"/>
    <p:sldId id="258" r:id="rId5"/>
    <p:sldId id="259" r:id="rId6"/>
    <p:sldId id="260" r:id="rId7"/>
    <p:sldId id="382" r:id="rId8"/>
    <p:sldId id="261" r:id="rId9"/>
    <p:sldId id="334" r:id="rId10"/>
    <p:sldId id="373" r:id="rId11"/>
    <p:sldId id="374" r:id="rId12"/>
    <p:sldId id="375" r:id="rId13"/>
    <p:sldId id="376" r:id="rId14"/>
    <p:sldId id="383" r:id="rId15"/>
    <p:sldId id="384" r:id="rId16"/>
    <p:sldId id="377" r:id="rId17"/>
    <p:sldId id="378" r:id="rId18"/>
    <p:sldId id="369" r:id="rId19"/>
    <p:sldId id="387" r:id="rId20"/>
    <p:sldId id="287" r:id="rId21"/>
    <p:sldId id="331" r:id="rId22"/>
    <p:sldId id="332" r:id="rId23"/>
    <p:sldId id="333" r:id="rId24"/>
    <p:sldId id="3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810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167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0843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0151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8229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7164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9089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974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64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0122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7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267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006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6279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142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child.skku.edu/img/logo.jpg">
            <a:extLst>
              <a:ext uri="{FF2B5EF4-FFF2-40B4-BE49-F238E27FC236}">
                <a16:creationId xmlns:a16="http://schemas.microsoft.com/office/drawing/2014/main" id="{51A83E4C-D9F6-49A6-A6BF-476AFA3193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041" y="1345"/>
            <a:ext cx="1463799" cy="64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18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2" descr="http://child.skku.edu/img/logo.jpg">
            <a:extLst>
              <a:ext uri="{FF2B5EF4-FFF2-40B4-BE49-F238E27FC236}">
                <a16:creationId xmlns:a16="http://schemas.microsoft.com/office/drawing/2014/main" id="{73F2D315-69DE-4C1C-8806-2077A7716B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041" y="1345"/>
            <a:ext cx="1463799" cy="64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19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956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7329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263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678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83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7717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7623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6849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0343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70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585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9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34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333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78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15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652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493C9B-C163-4F1A-94C6-2BA2C94D46D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5662EDB-DEFB-49DB-8123-E568F548231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36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5095E6-55CC-4472-B1C9-233ADE4118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/>
              <a:t>아동청소년학과</a:t>
            </a:r>
          </a:p>
        </p:txBody>
      </p:sp>
    </p:spTree>
    <p:extLst>
      <p:ext uri="{BB962C8B-B14F-4D97-AF65-F5344CB8AC3E}">
        <p14:creationId xmlns:p14="http://schemas.microsoft.com/office/powerpoint/2010/main" val="3180288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47D9A1-D49D-4E5C-9423-D2AC213B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31" y="370937"/>
            <a:ext cx="6519844" cy="779828"/>
          </a:xfrm>
        </p:spPr>
        <p:txBody>
          <a:bodyPr>
            <a:normAutofit fontScale="90000"/>
          </a:bodyPr>
          <a:lstStyle/>
          <a:p>
            <a:r>
              <a:rPr lang="ko-KR" altLang="en-US" sz="4000" b="1" dirty="0">
                <a:solidFill>
                  <a:srgbClr val="00B0F0"/>
                </a:solidFill>
              </a:rPr>
              <a:t>아동청소년 자격증 및 관련 과목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1321A24-C886-435B-8F57-505CA8FC84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874876"/>
              </p:ext>
            </p:extLst>
          </p:nvPr>
        </p:nvGraphicFramePr>
        <p:xfrm>
          <a:off x="336430" y="1354558"/>
          <a:ext cx="5753819" cy="4494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819">
                  <a:extLst>
                    <a:ext uri="{9D8B030D-6E8A-4147-A177-3AD203B41FA5}">
                      <a16:colId xmlns:a16="http://schemas.microsoft.com/office/drawing/2014/main" val="926684899"/>
                    </a:ext>
                  </a:extLst>
                </a:gridCol>
              </a:tblGrid>
              <a:tr h="5192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/>
                        <a:t>국가</a:t>
                      </a:r>
                      <a:r>
                        <a:rPr lang="en-US" altLang="ko-KR" sz="3000" dirty="0"/>
                        <a:t>(</a:t>
                      </a:r>
                      <a:r>
                        <a:rPr lang="ko-KR" altLang="en-US" sz="3000" dirty="0"/>
                        <a:t>공인</a:t>
                      </a:r>
                      <a:r>
                        <a:rPr lang="en-US" altLang="ko-KR" sz="3000" dirty="0"/>
                        <a:t>)</a:t>
                      </a:r>
                      <a:r>
                        <a:rPr lang="ko-KR" altLang="en-US" sz="3000" dirty="0"/>
                        <a:t>자격증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3033932"/>
                  </a:ext>
                </a:extLst>
              </a:tr>
              <a:tr h="147835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0" kern="1200" spc="-100" baseline="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발달재활사</a:t>
                      </a:r>
                      <a:r>
                        <a:rPr lang="ko-KR" altLang="en-US" sz="3000" b="0" kern="1200" spc="-1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3000" b="0" kern="1200" spc="-1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3000" b="0" kern="1200" spc="-1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놀이심리</a:t>
                      </a:r>
                      <a:r>
                        <a:rPr lang="en-US" altLang="ko-KR" sz="3000" b="0" kern="1200" spc="-1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000" b="0" kern="1200" spc="-1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3000" b="0" kern="1200" spc="-1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보건복지부 </a:t>
                      </a:r>
                      <a:r>
                        <a:rPr lang="en-US" altLang="ko-KR" sz="3000" b="0" kern="1200" spc="-1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2018</a:t>
                      </a:r>
                      <a:r>
                        <a:rPr lang="ko-KR" altLang="en-US" sz="3000" b="0" kern="1200" spc="-1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년부터</a:t>
                      </a:r>
                      <a:r>
                        <a:rPr lang="en-US" altLang="ko-KR" sz="3000" b="0" kern="1200" spc="-1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3000" b="0" kern="1200" spc="-1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5370676"/>
                  </a:ext>
                </a:extLst>
              </a:tr>
              <a:tr h="7591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보육교사 </a:t>
                      </a:r>
                      <a:r>
                        <a:rPr lang="en-US" altLang="ko-KR" sz="30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30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급 </a:t>
                      </a:r>
                      <a:r>
                        <a:rPr lang="en-US" altLang="ko-KR" sz="30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30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보건복지부</a:t>
                      </a:r>
                      <a:r>
                        <a:rPr lang="en-US" altLang="ko-KR" sz="30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endParaRPr lang="ko-KR" altLang="en-US" sz="3000" b="0" spc="-10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0684106"/>
                  </a:ext>
                </a:extLst>
              </a:tr>
              <a:tr h="8626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0" kern="1200" spc="-1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유치원 정교사 </a:t>
                      </a:r>
                      <a:r>
                        <a:rPr lang="en-US" altLang="ko-KR" sz="3000" b="0" kern="1200" spc="-1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3000" b="0" kern="1200" spc="-1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급 </a:t>
                      </a:r>
                      <a:r>
                        <a:rPr lang="en-US" altLang="ko-KR" sz="3000" b="0" kern="1200" spc="-1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3000" b="0" kern="1200" spc="-1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교육부</a:t>
                      </a:r>
                      <a:r>
                        <a:rPr lang="en-US" altLang="ko-KR" sz="3000" b="0" kern="1200" spc="-1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endParaRPr lang="ko-KR" altLang="en-US" sz="3000" b="0" spc="-10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2476982"/>
                  </a:ext>
                </a:extLst>
              </a:tr>
              <a:tr h="8453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청소년상담사</a:t>
                      </a:r>
                      <a:r>
                        <a:rPr lang="en-US" altLang="ko-KR" sz="30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30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급 </a:t>
                      </a:r>
                      <a:r>
                        <a:rPr lang="en-US" altLang="ko-KR" sz="30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30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보건복지부</a:t>
                      </a:r>
                      <a:r>
                        <a:rPr lang="en-US" altLang="ko-KR" sz="30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30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8171867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51058072-0D71-4AC5-A08D-5204AC828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003832"/>
              </p:ext>
            </p:extLst>
          </p:nvPr>
        </p:nvGraphicFramePr>
        <p:xfrm>
          <a:off x="6090249" y="1354557"/>
          <a:ext cx="5253486" cy="4525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486">
                  <a:extLst>
                    <a:ext uri="{9D8B030D-6E8A-4147-A177-3AD203B41FA5}">
                      <a16:colId xmlns:a16="http://schemas.microsoft.com/office/drawing/2014/main" val="603870967"/>
                    </a:ext>
                  </a:extLst>
                </a:gridCol>
              </a:tblGrid>
              <a:tr h="5751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/>
                        <a:t>민간 자격증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9931654"/>
                  </a:ext>
                </a:extLst>
              </a:tr>
              <a:tr h="39498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0" dirty="0">
                          <a:solidFill>
                            <a:schemeClr val="tx1"/>
                          </a:solidFill>
                        </a:rPr>
                        <a:t>그림책 통합 교육지도사</a:t>
                      </a:r>
                      <a:endParaRPr lang="en-US" altLang="ko-KR" sz="3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30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3000" b="0" dirty="0">
                          <a:solidFill>
                            <a:schemeClr val="tx1"/>
                          </a:solidFill>
                        </a:rPr>
                        <a:t>한국직업능력평가원</a:t>
                      </a:r>
                      <a:r>
                        <a:rPr lang="en-US" altLang="ko-KR" sz="30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 latinLnBrk="1"/>
                      <a:endParaRPr lang="en-US" altLang="ko-KR" sz="3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3000" b="0" dirty="0" err="1">
                          <a:solidFill>
                            <a:schemeClr val="tx1"/>
                          </a:solidFill>
                        </a:rPr>
                        <a:t>발달심리사</a:t>
                      </a:r>
                      <a:endParaRPr lang="en-US" altLang="ko-KR" sz="3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30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3000" b="0" dirty="0">
                          <a:solidFill>
                            <a:schemeClr val="tx1"/>
                          </a:solidFill>
                        </a:rPr>
                        <a:t>한국발달심리학회</a:t>
                      </a:r>
                      <a:r>
                        <a:rPr lang="en-US" altLang="ko-KR" sz="30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 latinLnBrk="1"/>
                      <a:endParaRPr lang="en-US" altLang="ko-KR" sz="3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3000" b="0" dirty="0" err="1">
                          <a:solidFill>
                            <a:schemeClr val="tx1"/>
                          </a:solidFill>
                        </a:rPr>
                        <a:t>아동상담사</a:t>
                      </a:r>
                      <a:endParaRPr lang="en-US" altLang="ko-KR" sz="3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30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3000" b="0" dirty="0">
                          <a:solidFill>
                            <a:schemeClr val="tx1"/>
                          </a:solidFill>
                        </a:rPr>
                        <a:t>한국아동학회</a:t>
                      </a:r>
                      <a:r>
                        <a:rPr lang="en-US" altLang="ko-KR" sz="30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3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3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1868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979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B769A2C-38BD-4E98-BA13-455E243C7FC4}"/>
              </a:ext>
            </a:extLst>
          </p:cNvPr>
          <p:cNvSpPr/>
          <p:nvPr/>
        </p:nvSpPr>
        <p:spPr>
          <a:xfrm>
            <a:off x="86516" y="659217"/>
            <a:ext cx="11838064" cy="5539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560E305-44B1-464C-9333-6F04F7B9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54" y="302007"/>
            <a:ext cx="7884547" cy="357209"/>
          </a:xfrm>
        </p:spPr>
        <p:txBody>
          <a:bodyPr>
            <a:noAutofit/>
          </a:bodyPr>
          <a:lstStyle/>
          <a:p>
            <a:r>
              <a:rPr lang="ko-KR" altLang="en-US" sz="3000" dirty="0">
                <a:solidFill>
                  <a:schemeClr val="tx1"/>
                </a:solidFill>
                <a:latin typeface="+mj-ea"/>
              </a:rPr>
              <a:t>보육교사 과목 </a:t>
            </a:r>
            <a:r>
              <a:rPr lang="en-US" altLang="ko-KR" sz="3000" dirty="0">
                <a:solidFill>
                  <a:schemeClr val="tx1"/>
                </a:solidFill>
                <a:latin typeface="+mj-ea"/>
              </a:rPr>
              <a:t>(17</a:t>
            </a:r>
            <a:r>
              <a:rPr lang="ko-KR" altLang="en-US" sz="3000" dirty="0">
                <a:solidFill>
                  <a:schemeClr val="tx1"/>
                </a:solidFill>
                <a:latin typeface="+mj-ea"/>
              </a:rPr>
              <a:t>과목 </a:t>
            </a:r>
            <a:r>
              <a:rPr lang="en-US" altLang="ko-KR" sz="3000" dirty="0">
                <a:solidFill>
                  <a:schemeClr val="tx1"/>
                </a:solidFill>
                <a:latin typeface="+mj-ea"/>
              </a:rPr>
              <a:t>51</a:t>
            </a:r>
            <a:r>
              <a:rPr lang="ko-KR" altLang="en-US" sz="3000" dirty="0">
                <a:solidFill>
                  <a:schemeClr val="tx1"/>
                </a:solidFill>
                <a:latin typeface="+mj-ea"/>
              </a:rPr>
              <a:t>학점</a:t>
            </a:r>
            <a:r>
              <a:rPr lang="en-US" altLang="ko-KR" sz="3000" dirty="0">
                <a:solidFill>
                  <a:schemeClr val="tx1"/>
                </a:solidFill>
                <a:latin typeface="+mj-ea"/>
              </a:rPr>
              <a:t>)</a:t>
            </a:r>
            <a:endParaRPr lang="ko-KR" altLang="en-US" sz="3000" dirty="0">
              <a:solidFill>
                <a:schemeClr val="tx1"/>
              </a:solidFill>
              <a:latin typeface="+mj-ea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FDB25C7C-0D8D-40C1-929F-643064511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024992"/>
              </p:ext>
            </p:extLst>
          </p:nvPr>
        </p:nvGraphicFramePr>
        <p:xfrm>
          <a:off x="267420" y="659216"/>
          <a:ext cx="11628406" cy="5389767"/>
        </p:xfrm>
        <a:graphic>
          <a:graphicData uri="http://schemas.openxmlformats.org/drawingml/2006/table">
            <a:tbl>
              <a:tblPr/>
              <a:tblGrid>
                <a:gridCol w="160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4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1" dirty="0">
                          <a:solidFill>
                            <a:srgbClr val="000000"/>
                          </a:solidFill>
                          <a:effectLst/>
                          <a:latin typeface="한컴돋움"/>
                        </a:rPr>
                        <a:t>영 역</a:t>
                      </a:r>
                      <a:endParaRPr lang="ko-KR" altLang="en-US" sz="22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46233" marR="46233" marT="12782" marB="12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1" dirty="0">
                          <a:solidFill>
                            <a:srgbClr val="000000"/>
                          </a:solidFill>
                          <a:effectLst/>
                          <a:latin typeface="한컴돋움"/>
                        </a:rPr>
                        <a:t>교과목</a:t>
                      </a:r>
                      <a:endParaRPr lang="ko-KR" altLang="en-US" sz="22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46233" marR="46233" marT="12782" marB="12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1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이수과목</a:t>
                      </a:r>
                      <a:r>
                        <a:rPr lang="en-US" altLang="ko-KR" sz="2200" b="1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2200" b="1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학점</a:t>
                      </a:r>
                      <a:r>
                        <a:rPr lang="en-US" altLang="ko-KR" sz="2200" b="1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2200" b="1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6233" marR="46233" marT="12782" marB="12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한컴돋움"/>
                        </a:rPr>
                        <a:t>인성교육</a:t>
                      </a:r>
                      <a:endParaRPr lang="ko-KR" altLang="en-US" sz="22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46233" marR="46233" marT="12782" marB="12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200000"/>
                        </a:lnSpc>
                      </a:pPr>
                      <a:r>
                        <a:rPr lang="ko-KR" altLang="en-US" sz="2200" b="0" dirty="0">
                          <a:solidFill>
                            <a:srgbClr val="00B0F0"/>
                          </a:solidFill>
                          <a:effectLst/>
                        </a:rPr>
                        <a:t>보육교사</a:t>
                      </a:r>
                      <a:r>
                        <a:rPr lang="ko-KR" altLang="en-US" sz="2200" b="0" dirty="0">
                          <a:solidFill>
                            <a:schemeClr val="tx1"/>
                          </a:solidFill>
                          <a:effectLst/>
                        </a:rPr>
                        <a:t>인성론</a:t>
                      </a:r>
                      <a:r>
                        <a:rPr lang="en-US" altLang="ko-KR" sz="22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2200" b="0" dirty="0">
                          <a:solidFill>
                            <a:srgbClr val="00B0F0"/>
                          </a:solidFill>
                          <a:effectLst/>
                        </a:rPr>
                        <a:t>아동권리와 복지</a:t>
                      </a:r>
                    </a:p>
                  </a:txBody>
                  <a:tcPr marL="46233" marR="46233" marT="12782" marB="12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과목</a:t>
                      </a:r>
                      <a:r>
                        <a:rPr lang="en-US" altLang="ko-KR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(6</a:t>
                      </a: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학점</a:t>
                      </a:r>
                      <a:r>
                        <a:rPr lang="en-US" altLang="ko-KR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22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6233" marR="46233" marT="12782" marB="12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1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한컴돋움"/>
                        </a:rPr>
                        <a:t>보육 지식과 </a:t>
                      </a:r>
                      <a:endParaRPr lang="en-US" altLang="ko-KR" sz="2200" b="0" dirty="0">
                        <a:solidFill>
                          <a:srgbClr val="000000"/>
                        </a:solidFill>
                        <a:effectLst/>
                        <a:latin typeface="한컴돋움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한컴돋움"/>
                        </a:rPr>
                        <a:t>기술 </a:t>
                      </a:r>
                      <a:r>
                        <a:rPr lang="en-US" altLang="ko-KR" sz="2200" b="0" dirty="0">
                          <a:solidFill>
                            <a:srgbClr val="000000"/>
                          </a:solidFill>
                          <a:effectLst/>
                          <a:latin typeface="한컴돋움"/>
                        </a:rPr>
                        <a:t>(</a:t>
                      </a: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한컴돋움"/>
                        </a:rPr>
                        <a:t>필수</a:t>
                      </a:r>
                      <a:r>
                        <a:rPr lang="en-US" altLang="ko-KR" sz="2200" b="0" dirty="0">
                          <a:solidFill>
                            <a:srgbClr val="000000"/>
                          </a:solidFill>
                          <a:effectLst/>
                          <a:latin typeface="한컴돋움"/>
                        </a:rPr>
                        <a:t>)</a:t>
                      </a:r>
                      <a:endParaRPr lang="ko-KR" altLang="en-US" sz="22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46233" marR="46233" marT="12782" marB="12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2200" b="0" dirty="0" err="1">
                          <a:solidFill>
                            <a:srgbClr val="00B0F0"/>
                          </a:solidFill>
                        </a:rPr>
                        <a:t>보육학개론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ko-KR" altLang="en-US" sz="2200" b="0" dirty="0">
                          <a:solidFill>
                            <a:srgbClr val="00B0F0"/>
                          </a:solidFill>
                        </a:rPr>
                        <a:t>보육 과정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ko-KR" altLang="en-US" sz="2200" b="0" dirty="0" err="1">
                          <a:solidFill>
                            <a:srgbClr val="00B0F0"/>
                          </a:solidFill>
                        </a:rPr>
                        <a:t>영유아</a:t>
                      </a:r>
                      <a:r>
                        <a:rPr lang="ko-KR" altLang="en-US" sz="2200" b="0" dirty="0">
                          <a:solidFill>
                            <a:srgbClr val="00B0F0"/>
                          </a:solidFill>
                        </a:rPr>
                        <a:t> 발달</a:t>
                      </a:r>
                      <a:r>
                        <a:rPr lang="en-US" altLang="ko-KR" sz="2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2200" b="0" dirty="0" err="1">
                          <a:solidFill>
                            <a:srgbClr val="00B0F0"/>
                          </a:solidFill>
                        </a:rPr>
                        <a:t>영유아</a:t>
                      </a:r>
                      <a:r>
                        <a:rPr lang="ko-KR" altLang="en-US" sz="2200" b="0" dirty="0">
                          <a:solidFill>
                            <a:srgbClr val="00B0F0"/>
                          </a:solidFill>
                        </a:rPr>
                        <a:t> 교수방법론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ko-KR" altLang="en-US" sz="2200" b="0" dirty="0">
                          <a:solidFill>
                            <a:srgbClr val="00B0F0"/>
                          </a:solidFill>
                        </a:rPr>
                        <a:t>놀이지도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</a:rPr>
                        <a:t>, </a:t>
                      </a:r>
                    </a:p>
                    <a:p>
                      <a:pPr algn="l"/>
                      <a:r>
                        <a:rPr lang="ko-KR" altLang="en-US" sz="2200" b="0" dirty="0">
                          <a:solidFill>
                            <a:srgbClr val="00B0F0"/>
                          </a:solidFill>
                        </a:rPr>
                        <a:t>언어지도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ko-KR" altLang="en-US" sz="2200" b="0" dirty="0">
                          <a:solidFill>
                            <a:srgbClr val="00B0F0"/>
                          </a:solidFill>
                        </a:rPr>
                        <a:t>아동음악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</a:rPr>
                        <a:t>,</a:t>
                      </a:r>
                      <a:r>
                        <a:rPr lang="en-US" altLang="ko-KR" sz="2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2200" b="0" dirty="0">
                          <a:solidFill>
                            <a:schemeClr val="tx1"/>
                          </a:solidFill>
                        </a:rPr>
                        <a:t>아동수학지도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</a:rPr>
                        <a:t>(</a:t>
                      </a:r>
                      <a:r>
                        <a:rPr lang="ko-KR" altLang="en-US" sz="2200" b="0" dirty="0">
                          <a:solidFill>
                            <a:srgbClr val="00B0F0"/>
                          </a:solidFill>
                        </a:rPr>
                        <a:t>아동과학지도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</a:rPr>
                        <a:t>)</a:t>
                      </a:r>
                      <a:r>
                        <a:rPr lang="en-US" altLang="ko-KR" sz="2200" b="0" dirty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  <a:p>
                      <a:pPr algn="l"/>
                      <a:r>
                        <a:rPr lang="ko-KR" altLang="en-US" sz="2200" b="0" dirty="0">
                          <a:solidFill>
                            <a:srgbClr val="00B0F0"/>
                          </a:solidFill>
                        </a:rPr>
                        <a:t>아동안전관리</a:t>
                      </a:r>
                      <a:r>
                        <a:rPr lang="en-US" altLang="ko-KR" sz="22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2200" b="0" dirty="0">
                          <a:solidFill>
                            <a:schemeClr val="tx1"/>
                          </a:solidFill>
                        </a:rPr>
                        <a:t>아동생활지도</a:t>
                      </a:r>
                      <a:r>
                        <a:rPr lang="en-US" altLang="ko-KR" sz="2200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marL="46233" marR="46233" marT="12782" marB="12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과목</a:t>
                      </a:r>
                      <a:r>
                        <a:rPr lang="en-US" altLang="ko-KR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(27</a:t>
                      </a: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학점</a:t>
                      </a:r>
                      <a:r>
                        <a:rPr lang="en-US" altLang="ko-KR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22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6233" marR="46233" marT="12782" marB="12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3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한컴돋움"/>
                        </a:rPr>
                        <a:t>보육 지식과 </a:t>
                      </a:r>
                      <a:endParaRPr lang="en-US" altLang="ko-KR" sz="2200" b="0" dirty="0">
                        <a:solidFill>
                          <a:srgbClr val="000000"/>
                        </a:solidFill>
                        <a:effectLst/>
                        <a:latin typeface="한컴돋움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한컴돋움"/>
                        </a:rPr>
                        <a:t>기술 </a:t>
                      </a:r>
                      <a:r>
                        <a:rPr lang="en-US" altLang="ko-KR" sz="2200" b="0" dirty="0">
                          <a:solidFill>
                            <a:srgbClr val="000000"/>
                          </a:solidFill>
                          <a:effectLst/>
                          <a:latin typeface="한컴돋움"/>
                        </a:rPr>
                        <a:t>(</a:t>
                      </a: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한컴돋움"/>
                        </a:rPr>
                        <a:t>선택</a:t>
                      </a:r>
                      <a:r>
                        <a:rPr lang="en-US" altLang="ko-KR" sz="2200" b="0" dirty="0">
                          <a:solidFill>
                            <a:srgbClr val="000000"/>
                          </a:solidFill>
                          <a:effectLst/>
                          <a:latin typeface="한컴돋움"/>
                        </a:rPr>
                        <a:t>)</a:t>
                      </a:r>
                      <a:endParaRPr lang="ko-KR" altLang="en-US" sz="22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46233" marR="46233" marT="12782" marB="12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2200" b="0" dirty="0">
                          <a:solidFill>
                            <a:schemeClr val="tx1"/>
                          </a:solidFill>
                        </a:rPr>
                        <a:t>아동건강교육</a:t>
                      </a:r>
                      <a:r>
                        <a:rPr lang="en-US" altLang="ko-KR" sz="2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2200" b="0" dirty="0" err="1">
                          <a:solidFill>
                            <a:srgbClr val="00B0F0"/>
                          </a:solidFill>
                        </a:rPr>
                        <a:t>영유아</a:t>
                      </a:r>
                      <a:r>
                        <a:rPr lang="ko-KR" altLang="en-US" sz="2200" b="0" dirty="0">
                          <a:solidFill>
                            <a:srgbClr val="00B0F0"/>
                          </a:solidFill>
                        </a:rPr>
                        <a:t> 사회정서지도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ko-KR" altLang="en-US" sz="2200" b="0" dirty="0">
                          <a:solidFill>
                            <a:srgbClr val="00B0F0"/>
                          </a:solidFill>
                        </a:rPr>
                        <a:t>아동문학교육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ko-KR" altLang="en-US" sz="2200" b="0" dirty="0">
                          <a:solidFill>
                            <a:srgbClr val="00B0F0"/>
                          </a:solidFill>
                        </a:rPr>
                        <a:t>아동상담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</a:rPr>
                        <a:t>, </a:t>
                      </a:r>
                    </a:p>
                    <a:p>
                      <a:pPr algn="l"/>
                      <a:r>
                        <a:rPr lang="ko-KR" altLang="en-US" sz="2200" b="0" dirty="0">
                          <a:solidFill>
                            <a:schemeClr val="tx1"/>
                          </a:solidFill>
                        </a:rPr>
                        <a:t>장애아 지도</a:t>
                      </a:r>
                      <a:r>
                        <a:rPr lang="en-US" altLang="ko-KR" sz="2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2200" b="0" dirty="0">
                          <a:solidFill>
                            <a:schemeClr val="tx1"/>
                          </a:solidFill>
                        </a:rPr>
                        <a:t>특수아동 이해</a:t>
                      </a:r>
                      <a:r>
                        <a:rPr lang="en-US" altLang="ko-KR" sz="2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2200" b="0" dirty="0" err="1">
                          <a:solidFill>
                            <a:schemeClr val="tx1"/>
                          </a:solidFill>
                        </a:rPr>
                        <a:t>어린이집</a:t>
                      </a:r>
                      <a:r>
                        <a:rPr lang="ko-KR" altLang="en-US" sz="2200" b="0" dirty="0">
                          <a:solidFill>
                            <a:schemeClr val="tx1"/>
                          </a:solidFill>
                        </a:rPr>
                        <a:t> 운영 관리</a:t>
                      </a:r>
                      <a:r>
                        <a:rPr lang="en-US" altLang="ko-KR" sz="2200" b="0" dirty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  <a:p>
                      <a:pPr algn="l"/>
                      <a:r>
                        <a:rPr lang="ko-KR" altLang="en-US" sz="2200" b="0" dirty="0" err="1">
                          <a:solidFill>
                            <a:srgbClr val="00B0F0"/>
                          </a:solidFill>
                        </a:rPr>
                        <a:t>영유아</a:t>
                      </a:r>
                      <a:r>
                        <a:rPr lang="ko-KR" altLang="en-US" sz="2200" b="0" dirty="0">
                          <a:solidFill>
                            <a:srgbClr val="00B0F0"/>
                          </a:solidFill>
                        </a:rPr>
                        <a:t> 보육프로그램 개발과 평가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ko-KR" altLang="en-US" sz="2200" b="0" dirty="0" err="1">
                          <a:solidFill>
                            <a:schemeClr val="tx1"/>
                          </a:solidFill>
                        </a:rPr>
                        <a:t>보육정책론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</a:rPr>
                        <a:t>,  </a:t>
                      </a:r>
                      <a:r>
                        <a:rPr lang="ko-KR" altLang="en-US" sz="2200" b="0" dirty="0">
                          <a:solidFill>
                            <a:srgbClr val="00B0F0"/>
                          </a:solidFill>
                        </a:rPr>
                        <a:t>정신건강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</a:rPr>
                        <a:t>, </a:t>
                      </a:r>
                    </a:p>
                    <a:p>
                      <a:pPr algn="l"/>
                      <a:r>
                        <a:rPr lang="ko-KR" altLang="en-US" sz="2200" b="0" dirty="0">
                          <a:solidFill>
                            <a:srgbClr val="00B0F0"/>
                          </a:solidFill>
                        </a:rPr>
                        <a:t>인간행동과 사회환경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ko-KR" altLang="en-US" sz="2200" b="0" dirty="0">
                          <a:solidFill>
                            <a:schemeClr val="tx1"/>
                          </a:solidFill>
                        </a:rPr>
                        <a:t>아동간호학</a:t>
                      </a:r>
                      <a:r>
                        <a:rPr lang="en-US" altLang="ko-KR" sz="2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2200" b="0" dirty="0">
                          <a:solidFill>
                            <a:schemeClr val="tx1"/>
                          </a:solidFill>
                        </a:rPr>
                        <a:t>아동영양학</a:t>
                      </a:r>
                      <a:r>
                        <a:rPr lang="en-US" altLang="ko-KR" sz="2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2200" b="0" dirty="0">
                          <a:solidFill>
                            <a:schemeClr val="tx1"/>
                          </a:solidFill>
                        </a:rPr>
                        <a:t>가족복지</a:t>
                      </a:r>
                      <a:r>
                        <a:rPr lang="en-US" altLang="ko-KR" sz="2200" b="0" dirty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  <a:p>
                      <a:pPr algn="l"/>
                      <a:r>
                        <a:rPr lang="ko-KR" altLang="en-US" sz="2200" b="0" dirty="0">
                          <a:solidFill>
                            <a:srgbClr val="00B0F0"/>
                          </a:solidFill>
                        </a:rPr>
                        <a:t>가족관계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ko-KR" altLang="en-US" sz="2200" b="0" dirty="0">
                          <a:solidFill>
                            <a:srgbClr val="00B0F0"/>
                          </a:solidFill>
                        </a:rPr>
                        <a:t>부모교육론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ko-KR" altLang="en-US" sz="2200" b="0" dirty="0">
                          <a:solidFill>
                            <a:schemeClr val="tx1"/>
                          </a:solidFill>
                        </a:rPr>
                        <a:t>지역사회복지</a:t>
                      </a:r>
                    </a:p>
                  </a:txBody>
                  <a:tcPr marL="46233" marR="46233" marT="12782" marB="12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과목</a:t>
                      </a:r>
                      <a:r>
                        <a:rPr lang="en-US" altLang="ko-KR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(12</a:t>
                      </a: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학점</a:t>
                      </a:r>
                      <a:r>
                        <a:rPr lang="en-US" altLang="ko-KR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22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6233" marR="46233" marT="12782" marB="12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보육실무</a:t>
                      </a:r>
                    </a:p>
                  </a:txBody>
                  <a:tcPr marL="46233" marR="46233" marT="12782" marB="12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dirty="0">
                          <a:solidFill>
                            <a:srgbClr val="00B0F0"/>
                          </a:solidFill>
                          <a:effectLst/>
                          <a:latin typeface="바탕"/>
                        </a:rPr>
                        <a:t>아동관찰 및 행동연구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  <a:effectLst/>
                          <a:latin typeface="바탕"/>
                        </a:rPr>
                        <a:t>, </a:t>
                      </a:r>
                      <a:r>
                        <a:rPr lang="ko-KR" altLang="en-US" sz="2200" b="0" dirty="0">
                          <a:solidFill>
                            <a:srgbClr val="00B0F0"/>
                          </a:solidFill>
                          <a:effectLst/>
                          <a:latin typeface="바탕"/>
                        </a:rPr>
                        <a:t>보육실습</a:t>
                      </a:r>
                    </a:p>
                  </a:txBody>
                  <a:tcPr marL="46233" marR="46233" marT="12782" marB="12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과목</a:t>
                      </a:r>
                      <a:r>
                        <a:rPr lang="en-US" altLang="ko-KR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(6</a:t>
                      </a: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학점</a:t>
                      </a:r>
                      <a:r>
                        <a:rPr lang="en-US" altLang="ko-KR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22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6233" marR="46233" marT="12782" marB="12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213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45CA97C-22E2-444C-BBD7-A2381B593D09}"/>
              </a:ext>
            </a:extLst>
          </p:cNvPr>
          <p:cNvSpPr/>
          <p:nvPr/>
        </p:nvSpPr>
        <p:spPr>
          <a:xfrm>
            <a:off x="564807" y="659216"/>
            <a:ext cx="11062386" cy="507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560E305-44B1-464C-9333-6F04F7B9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54" y="302007"/>
            <a:ext cx="7884547" cy="357209"/>
          </a:xfrm>
        </p:spPr>
        <p:txBody>
          <a:bodyPr>
            <a:noAutofit/>
          </a:bodyPr>
          <a:lstStyle/>
          <a:p>
            <a:r>
              <a:rPr lang="ko-KR" altLang="en-US" sz="3000" dirty="0">
                <a:solidFill>
                  <a:schemeClr val="tx1"/>
                </a:solidFill>
                <a:latin typeface="+mj-ea"/>
              </a:rPr>
              <a:t>유치원 정교사 과목 </a:t>
            </a:r>
            <a:r>
              <a:rPr lang="en-US" altLang="ko-KR" sz="3000" dirty="0">
                <a:solidFill>
                  <a:schemeClr val="tx1"/>
                </a:solidFill>
                <a:latin typeface="+mj-ea"/>
              </a:rPr>
              <a:t>(</a:t>
            </a:r>
            <a:r>
              <a:rPr lang="ko-KR" altLang="en-US" sz="3000" dirty="0">
                <a:solidFill>
                  <a:schemeClr val="tx1"/>
                </a:solidFill>
                <a:latin typeface="+mj-ea"/>
              </a:rPr>
              <a:t>기본이수과목</a:t>
            </a:r>
            <a:r>
              <a:rPr lang="en-US" altLang="ko-KR" sz="3000" dirty="0">
                <a:solidFill>
                  <a:schemeClr val="tx1"/>
                </a:solidFill>
                <a:latin typeface="+mj-ea"/>
              </a:rPr>
              <a:t>)</a:t>
            </a:r>
            <a:endParaRPr lang="ko-KR" altLang="en-US" sz="3000" dirty="0">
              <a:solidFill>
                <a:schemeClr val="tx1"/>
              </a:solidFill>
              <a:latin typeface="+mj-ea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6390"/>
              </p:ext>
            </p:extLst>
          </p:nvPr>
        </p:nvGraphicFramePr>
        <p:xfrm>
          <a:off x="479930" y="862643"/>
          <a:ext cx="11001828" cy="4772039"/>
        </p:xfrm>
        <a:graphic>
          <a:graphicData uri="http://schemas.openxmlformats.org/drawingml/2006/table">
            <a:tbl>
              <a:tblPr/>
              <a:tblGrid>
                <a:gridCol w="2530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4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83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1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분야</a:t>
                      </a:r>
                    </a:p>
                  </a:txBody>
                  <a:tcPr marL="52265" marR="52265" marT="14450" marB="144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1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과목</a:t>
                      </a:r>
                    </a:p>
                  </a:txBody>
                  <a:tcPr marL="52265" marR="52265" marT="14450" marB="144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200" b="1" dirty="0"/>
                        <a:t>    </a:t>
                      </a:r>
                      <a:endParaRPr lang="ko-KR" altLang="en-US" sz="2200" b="1" dirty="0"/>
                    </a:p>
                  </a:txBody>
                  <a:tcPr marL="52265" marR="52265" marT="14450" marB="144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98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유아교육과정</a:t>
                      </a:r>
                    </a:p>
                  </a:txBody>
                  <a:tcPr marL="52265" marR="52265" marT="14450" marB="144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유아교육과정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(3)  </a:t>
                      </a:r>
                      <a:r>
                        <a:rPr lang="ko-KR" altLang="en-US" sz="2200" b="0" dirty="0" err="1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영유아프로그램개발과</a:t>
                      </a:r>
                      <a:r>
                        <a:rPr lang="ko-KR" altLang="en-US" sz="22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 평가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(3)</a:t>
                      </a:r>
                      <a:endParaRPr lang="ko-KR" altLang="en-US" sz="2200" b="0" dirty="0">
                        <a:solidFill>
                          <a:srgbClr val="00B0F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과목 중 </a:t>
                      </a:r>
                      <a:r>
                        <a:rPr lang="ko-KR" altLang="en-US" sz="2200" b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택</a:t>
                      </a:r>
                      <a:r>
                        <a:rPr lang="en-US" altLang="ko-KR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ko-KR" altLang="en-US" sz="22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72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영유아발달과</a:t>
                      </a: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교육</a:t>
                      </a:r>
                    </a:p>
                  </a:txBody>
                  <a:tcPr marL="52265" marR="52265" marT="14450" marB="144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아동발달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(3)    </a:t>
                      </a:r>
                      <a:r>
                        <a:rPr lang="ko-KR" altLang="en-US" sz="22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발달심리학 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(3)</a:t>
                      </a:r>
                      <a:endParaRPr lang="ko-KR" altLang="en-US" sz="2200" b="0" dirty="0">
                        <a:solidFill>
                          <a:srgbClr val="00B0F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과목 중 </a:t>
                      </a:r>
                      <a:r>
                        <a:rPr lang="ko-KR" altLang="en-US" sz="2200" b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택</a:t>
                      </a:r>
                      <a:r>
                        <a:rPr lang="en-US" altLang="ko-KR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ko-KR" altLang="en-US" sz="22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8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유아놀이지도</a:t>
                      </a:r>
                    </a:p>
                  </a:txBody>
                  <a:tcPr marL="52265" marR="52265" marT="14450" marB="144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놀이지도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(3)</a:t>
                      </a:r>
                      <a:endParaRPr lang="ko-KR" altLang="en-US" sz="2200" b="0" dirty="0">
                        <a:solidFill>
                          <a:srgbClr val="00B0F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21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유아언어교육</a:t>
                      </a:r>
                    </a:p>
                  </a:txBody>
                  <a:tcPr marL="52265" marR="52265" marT="14450" marB="144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언어지도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(3)   </a:t>
                      </a:r>
                      <a:r>
                        <a:rPr lang="ko-KR" altLang="en-US" sz="22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아동문학 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(3)  </a:t>
                      </a:r>
                      <a:r>
                        <a:rPr lang="ko-KR" altLang="en-US" sz="22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유아문학교육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(3)</a:t>
                      </a:r>
                      <a:endParaRPr lang="ko-KR" altLang="en-US" sz="2200" b="0" dirty="0">
                        <a:solidFill>
                          <a:srgbClr val="00B0F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과목 중 </a:t>
                      </a:r>
                      <a:r>
                        <a:rPr lang="ko-KR" altLang="en-US" sz="2200" b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택</a:t>
                      </a:r>
                      <a:r>
                        <a:rPr lang="en-US" altLang="ko-KR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ko-KR" altLang="en-US" sz="22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72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유아교육론</a:t>
                      </a:r>
                    </a:p>
                  </a:txBody>
                  <a:tcPr marL="52265" marR="52265" marT="14450" marB="144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유아교육론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(3)</a:t>
                      </a:r>
                      <a:endParaRPr lang="ko-KR" altLang="en-US" sz="2200" b="0" dirty="0">
                        <a:solidFill>
                          <a:srgbClr val="00B0F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과목 중 </a:t>
                      </a:r>
                      <a:r>
                        <a:rPr lang="ko-KR" altLang="en-US" sz="2200" b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택</a:t>
                      </a:r>
                      <a:r>
                        <a:rPr lang="en-US" altLang="ko-KR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ko-KR" altLang="en-US" sz="22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03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유아음악교육</a:t>
                      </a:r>
                    </a:p>
                  </a:txBody>
                  <a:tcPr marL="52265" marR="52265" marT="14450" marB="144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유아음악교육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(3)</a:t>
                      </a:r>
                      <a:endParaRPr lang="ko-KR" altLang="en-US" sz="2200" b="0" dirty="0">
                        <a:solidFill>
                          <a:srgbClr val="00B0F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372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부모교육</a:t>
                      </a:r>
                    </a:p>
                  </a:txBody>
                  <a:tcPr marL="52265" marR="52265" marT="14450" marB="144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부모교육론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(3)    </a:t>
                      </a:r>
                      <a:r>
                        <a:rPr lang="ko-KR" altLang="en-US" sz="22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부모자녀관계</a:t>
                      </a:r>
                      <a:r>
                        <a:rPr lang="en-US" altLang="ko-KR" sz="22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(3)</a:t>
                      </a:r>
                      <a:endParaRPr lang="ko-KR" altLang="en-US" sz="2200" b="0" dirty="0">
                        <a:solidFill>
                          <a:srgbClr val="00B0F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과목 중 </a:t>
                      </a:r>
                      <a:r>
                        <a:rPr lang="ko-KR" altLang="en-US" sz="2200" b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택</a:t>
                      </a:r>
                      <a:r>
                        <a:rPr lang="en-US" altLang="ko-KR" sz="22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ko-KR" altLang="en-US" sz="22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77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636BB9A0-7F01-409D-9906-9DA9F2E5F283}"/>
              </a:ext>
            </a:extLst>
          </p:cNvPr>
          <p:cNvSpPr/>
          <p:nvPr/>
        </p:nvSpPr>
        <p:spPr>
          <a:xfrm>
            <a:off x="379554" y="751612"/>
            <a:ext cx="11062386" cy="507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974243"/>
              </p:ext>
            </p:extLst>
          </p:nvPr>
        </p:nvGraphicFramePr>
        <p:xfrm>
          <a:off x="379554" y="645596"/>
          <a:ext cx="10829786" cy="6302976"/>
        </p:xfrm>
        <a:graphic>
          <a:graphicData uri="http://schemas.openxmlformats.org/drawingml/2006/table">
            <a:tbl>
              <a:tblPr/>
              <a:tblGrid>
                <a:gridCol w="2393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5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1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1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19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19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48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48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16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29437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영역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2000" b="1" dirty="0" err="1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교과목명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1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2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3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4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2000" b="1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계</a:t>
                      </a:r>
                      <a:endParaRPr lang="ko-KR" altLang="en-US" sz="2000" b="1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1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2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1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2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1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2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1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2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060">
                <a:tc rowSpan="8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교직이론영역</a:t>
                      </a:r>
                      <a:endParaRPr lang="ko-KR" alt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교육학개론</a:t>
                      </a: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2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8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altLang="ko-KR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12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altLang="ko-KR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(</a:t>
                      </a:r>
                      <a:r>
                        <a:rPr lang="ko-KR" altLang="en-US" sz="2000" b="0" dirty="0" err="1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택</a:t>
                      </a:r>
                      <a:r>
                        <a:rPr lang="en-US" altLang="ko-KR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6</a:t>
                      </a: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과목</a:t>
                      </a:r>
                      <a:r>
                        <a:rPr lang="en-US" altLang="ko-KR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)</a:t>
                      </a: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교육철학 및 교육사</a:t>
                      </a: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2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교육사회</a:t>
                      </a:r>
                      <a:endParaRPr lang="ko-KR" alt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2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교육심리</a:t>
                      </a: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2 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교육과정</a:t>
                      </a: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2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교육평가</a:t>
                      </a:r>
                      <a:endParaRPr lang="ko-KR" alt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2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교육방법 및 교육공학</a:t>
                      </a:r>
                      <a:endParaRPr lang="ko-KR" alt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2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교육행정 및 교육경영</a:t>
                      </a:r>
                      <a:endParaRPr lang="ko-KR" alt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2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060"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교직소양</a:t>
                      </a:r>
                      <a:endParaRPr lang="ko-KR" alt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특수교육학개론</a:t>
                      </a:r>
                      <a:endParaRPr lang="ko-KR" alt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2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6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교직실무</a:t>
                      </a:r>
                      <a:endParaRPr lang="ko-KR" alt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2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4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학교 폭력의 실태와 예방</a:t>
                      </a:r>
                      <a:endParaRPr lang="ko-KR" alt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2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9060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교육실습영역</a:t>
                      </a:r>
                      <a:endParaRPr lang="ko-KR" alt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교육실습</a:t>
                      </a:r>
                      <a:endParaRPr lang="ko-KR" alt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2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4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9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교육봉사활동</a:t>
                      </a:r>
                      <a:endParaRPr lang="ko-KR" alt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 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2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9060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계</a:t>
                      </a: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2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4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10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10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22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0958" marR="50958" marT="14088" marB="140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제목 1">
            <a:extLst>
              <a:ext uri="{FF2B5EF4-FFF2-40B4-BE49-F238E27FC236}">
                <a16:creationId xmlns:a16="http://schemas.microsoft.com/office/drawing/2014/main" id="{5560E305-44B1-464C-9333-6F04F7B9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54" y="302007"/>
            <a:ext cx="7884547" cy="357209"/>
          </a:xfrm>
        </p:spPr>
        <p:txBody>
          <a:bodyPr>
            <a:noAutofit/>
          </a:bodyPr>
          <a:lstStyle/>
          <a:p>
            <a:r>
              <a:rPr lang="ko-KR" altLang="en-US" sz="3000" dirty="0">
                <a:solidFill>
                  <a:schemeClr val="tx1"/>
                </a:solidFill>
                <a:latin typeface="+mj-ea"/>
              </a:rPr>
              <a:t>유치원 정교사 과목 </a:t>
            </a:r>
            <a:r>
              <a:rPr lang="en-US" altLang="ko-KR" sz="3000" dirty="0">
                <a:solidFill>
                  <a:schemeClr val="tx1"/>
                </a:solidFill>
                <a:latin typeface="+mj-ea"/>
              </a:rPr>
              <a:t>(</a:t>
            </a:r>
            <a:r>
              <a:rPr lang="ko-KR" altLang="en-US" sz="3000" dirty="0">
                <a:solidFill>
                  <a:schemeClr val="tx1"/>
                </a:solidFill>
                <a:latin typeface="+mj-ea"/>
              </a:rPr>
              <a:t>교직과목</a:t>
            </a:r>
            <a:r>
              <a:rPr lang="en-US" altLang="ko-KR" sz="3000" dirty="0">
                <a:solidFill>
                  <a:schemeClr val="tx1"/>
                </a:solidFill>
                <a:latin typeface="+mj-ea"/>
              </a:rPr>
              <a:t>)</a:t>
            </a:r>
            <a:endParaRPr lang="ko-KR" altLang="en-US" sz="3000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87431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60E305-44B1-464C-9333-6F04F7B9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3" y="313277"/>
            <a:ext cx="8843836" cy="442503"/>
          </a:xfrm>
        </p:spPr>
        <p:txBody>
          <a:bodyPr>
            <a:noAutofit/>
          </a:bodyPr>
          <a:lstStyle/>
          <a:p>
            <a:r>
              <a:rPr lang="ko-KR" altLang="en-US" sz="3000" dirty="0">
                <a:latin typeface="+mn-ea"/>
                <a:ea typeface="+mn-ea"/>
              </a:rPr>
              <a:t>  </a:t>
            </a:r>
            <a:r>
              <a:rPr lang="ko-KR" altLang="en-US" sz="3000" dirty="0" err="1">
                <a:latin typeface="+mn-ea"/>
                <a:ea typeface="+mn-ea"/>
              </a:rPr>
              <a:t>발달재활사</a:t>
            </a:r>
            <a:r>
              <a:rPr lang="en-US" altLang="ko-KR" sz="3000" dirty="0">
                <a:latin typeface="+mn-ea"/>
                <a:ea typeface="+mn-ea"/>
              </a:rPr>
              <a:t>(</a:t>
            </a:r>
            <a:r>
              <a:rPr lang="ko-KR" altLang="en-US" sz="3000" dirty="0">
                <a:latin typeface="+mn-ea"/>
                <a:ea typeface="+mn-ea"/>
              </a:rPr>
              <a:t>놀이심리영역</a:t>
            </a:r>
            <a:r>
              <a:rPr lang="en-US" altLang="ko-KR" sz="3000" dirty="0">
                <a:latin typeface="+mn-ea"/>
                <a:ea typeface="+mn-ea"/>
              </a:rPr>
              <a:t>)</a:t>
            </a:r>
            <a:r>
              <a:rPr lang="ko-KR" altLang="en-US" sz="3000" dirty="0">
                <a:latin typeface="+mn-ea"/>
                <a:ea typeface="+mn-ea"/>
              </a:rPr>
              <a:t> 과목 </a:t>
            </a:r>
            <a:r>
              <a:rPr lang="en-US" altLang="ko-KR" sz="3000" dirty="0">
                <a:latin typeface="+mn-ea"/>
                <a:ea typeface="+mn-ea"/>
              </a:rPr>
              <a:t>(14</a:t>
            </a:r>
            <a:r>
              <a:rPr lang="ko-KR" altLang="en-US" sz="3000" dirty="0">
                <a:latin typeface="+mn-ea"/>
                <a:ea typeface="+mn-ea"/>
              </a:rPr>
              <a:t>과목</a:t>
            </a:r>
            <a:r>
              <a:rPr lang="en-US" altLang="ko-KR" sz="3000" dirty="0">
                <a:latin typeface="+mn-ea"/>
                <a:ea typeface="+mn-ea"/>
              </a:rPr>
              <a:t>, 42</a:t>
            </a:r>
            <a:r>
              <a:rPr lang="ko-KR" altLang="en-US" sz="3000" dirty="0">
                <a:latin typeface="+mn-ea"/>
                <a:ea typeface="+mn-ea"/>
              </a:rPr>
              <a:t>학점</a:t>
            </a:r>
            <a:r>
              <a:rPr lang="en-US" altLang="ko-KR" sz="3000" dirty="0">
                <a:latin typeface="+mn-ea"/>
                <a:ea typeface="+mn-ea"/>
              </a:rPr>
              <a:t>)</a:t>
            </a:r>
            <a:endParaRPr lang="ko-KR" altLang="en-US" sz="3000" dirty="0">
              <a:latin typeface="+mn-ea"/>
              <a:ea typeface="+mn-ea"/>
            </a:endParaRPr>
          </a:p>
        </p:txBody>
      </p:sp>
      <p:graphicFrame>
        <p:nvGraphicFramePr>
          <p:cNvPr id="7" name="내용 개체 틀 3">
            <a:extLst>
              <a:ext uri="{FF2B5EF4-FFF2-40B4-BE49-F238E27FC236}">
                <a16:creationId xmlns:a16="http://schemas.microsoft.com/office/drawing/2014/main" id="{FC8660F3-972B-4B20-B2D6-D724A1FA1F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008461"/>
              </p:ext>
            </p:extLst>
          </p:nvPr>
        </p:nvGraphicFramePr>
        <p:xfrm>
          <a:off x="560892" y="958899"/>
          <a:ext cx="10515425" cy="5014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625">
                  <a:extLst>
                    <a:ext uri="{9D8B030D-6E8A-4147-A177-3AD203B41FA5}">
                      <a16:colId xmlns:a16="http://schemas.microsoft.com/office/drawing/2014/main" val="2818425325"/>
                    </a:ext>
                  </a:extLst>
                </a:gridCol>
                <a:gridCol w="1981150">
                  <a:extLst>
                    <a:ext uri="{9D8B030D-6E8A-4147-A177-3AD203B41FA5}">
                      <a16:colId xmlns:a16="http://schemas.microsoft.com/office/drawing/2014/main" val="2509670894"/>
                    </a:ext>
                  </a:extLst>
                </a:gridCol>
                <a:gridCol w="2452827">
                  <a:extLst>
                    <a:ext uri="{9D8B030D-6E8A-4147-A177-3AD203B41FA5}">
                      <a16:colId xmlns:a16="http://schemas.microsoft.com/office/drawing/2014/main" val="3730300182"/>
                    </a:ext>
                  </a:extLst>
                </a:gridCol>
                <a:gridCol w="4252823">
                  <a:extLst>
                    <a:ext uri="{9D8B030D-6E8A-4147-A177-3AD203B41FA5}">
                      <a16:colId xmlns:a16="http://schemas.microsoft.com/office/drawing/2014/main" val="926684899"/>
                    </a:ext>
                  </a:extLst>
                </a:gridCol>
              </a:tblGrid>
              <a:tr h="3251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latin typeface="+mj-ea"/>
                          <a:ea typeface="+mj-ea"/>
                        </a:rPr>
                        <a:t>공통필수</a:t>
                      </a:r>
                      <a:r>
                        <a:rPr lang="en-US" altLang="ko-KR" sz="1800" b="1" dirty="0">
                          <a:latin typeface="+mj-ea"/>
                          <a:ea typeface="+mj-ea"/>
                        </a:rPr>
                        <a:t>(1</a:t>
                      </a:r>
                      <a:r>
                        <a:rPr lang="ko-KR" altLang="en-US" sz="1800" b="1" dirty="0">
                          <a:latin typeface="+mj-ea"/>
                          <a:ea typeface="+mj-ea"/>
                        </a:rPr>
                        <a:t>과목</a:t>
                      </a:r>
                      <a:r>
                        <a:rPr lang="en-US" altLang="ko-KR" sz="1800" b="1" dirty="0">
                          <a:latin typeface="+mj-ea"/>
                          <a:ea typeface="+mj-ea"/>
                        </a:rPr>
                        <a:t>)</a:t>
                      </a:r>
                      <a:endParaRPr lang="ko-KR" altLang="en-US" sz="18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latin typeface="+mj-ea"/>
                          <a:ea typeface="+mj-ea"/>
                        </a:rPr>
                        <a:t>공통선택</a:t>
                      </a:r>
                      <a:r>
                        <a:rPr lang="ko-KR" altLang="en-US" sz="1800" b="1" baseline="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800" b="1" baseline="0" dirty="0">
                          <a:latin typeface="+mj-ea"/>
                          <a:ea typeface="+mj-ea"/>
                        </a:rPr>
                        <a:t>(1</a:t>
                      </a:r>
                      <a:r>
                        <a:rPr lang="ko-KR" altLang="en-US" sz="1800" b="1" baseline="0" dirty="0">
                          <a:latin typeface="+mj-ea"/>
                          <a:ea typeface="+mj-ea"/>
                        </a:rPr>
                        <a:t>과목</a:t>
                      </a:r>
                      <a:r>
                        <a:rPr lang="en-US" altLang="ko-KR" sz="1800" b="1" baseline="0" dirty="0">
                          <a:latin typeface="+mj-ea"/>
                          <a:ea typeface="+mj-ea"/>
                        </a:rPr>
                        <a:t>)</a:t>
                      </a:r>
                      <a:endParaRPr lang="ko-KR" altLang="en-US" sz="18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latin typeface="+mj-ea"/>
                          <a:ea typeface="+mj-ea"/>
                        </a:rPr>
                        <a:t>전공필수</a:t>
                      </a:r>
                      <a:r>
                        <a:rPr lang="en-US" altLang="ko-KR" sz="1800" b="1" dirty="0">
                          <a:latin typeface="+mj-ea"/>
                          <a:ea typeface="+mj-ea"/>
                        </a:rPr>
                        <a:t>(5</a:t>
                      </a:r>
                      <a:r>
                        <a:rPr lang="ko-KR" altLang="en-US" sz="1800" b="1" dirty="0">
                          <a:latin typeface="+mj-ea"/>
                          <a:ea typeface="+mj-ea"/>
                        </a:rPr>
                        <a:t>과목</a:t>
                      </a:r>
                      <a:r>
                        <a:rPr lang="en-US" altLang="ko-KR" sz="1800" b="1" dirty="0">
                          <a:latin typeface="+mj-ea"/>
                          <a:ea typeface="+mj-ea"/>
                        </a:rPr>
                        <a:t>)</a:t>
                      </a:r>
                      <a:endParaRPr lang="ko-KR" altLang="en-US" sz="18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latin typeface="+mj-ea"/>
                          <a:ea typeface="+mj-ea"/>
                        </a:rPr>
                        <a:t>전공선택 </a:t>
                      </a:r>
                      <a:r>
                        <a:rPr lang="en-US" altLang="ko-KR" sz="1800" b="1" dirty="0">
                          <a:latin typeface="+mj-ea"/>
                          <a:ea typeface="+mj-ea"/>
                        </a:rPr>
                        <a:t>(7</a:t>
                      </a:r>
                      <a:r>
                        <a:rPr lang="ko-KR" altLang="en-US" sz="1800" b="1" dirty="0">
                          <a:latin typeface="+mj-ea"/>
                          <a:ea typeface="+mj-ea"/>
                        </a:rPr>
                        <a:t>과목 이상</a:t>
                      </a:r>
                      <a:r>
                        <a:rPr lang="en-US" altLang="ko-KR" sz="1800" b="1" dirty="0">
                          <a:latin typeface="+mj-ea"/>
                          <a:ea typeface="+mj-ea"/>
                        </a:rPr>
                        <a:t>)</a:t>
                      </a:r>
                      <a:endParaRPr lang="ko-KR" altLang="en-US" sz="18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3033932"/>
                  </a:ext>
                </a:extLst>
              </a:tr>
              <a:tr h="330879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장애아동의 </a:t>
                      </a:r>
                      <a:endParaRPr lang="en-US" altLang="ko-KR" sz="20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이해 </a:t>
                      </a: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아동발달</a:t>
                      </a: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놀이치료</a:t>
                      </a: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아동상담</a:t>
                      </a:r>
                    </a:p>
                  </a:txBody>
                  <a:tcPr marL="52265" marR="52265" marT="14450" marB="14450" anchor="ctr"/>
                </a:tc>
                <a:extLst>
                  <a:ext uri="{0D108BD9-81ED-4DB2-BD59-A6C34878D82A}">
                    <a16:rowId xmlns:a16="http://schemas.microsoft.com/office/drawing/2014/main" val="3365370676"/>
                  </a:ext>
                </a:extLst>
              </a:tr>
              <a:tr h="330879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발달정신병리학</a:t>
                      </a: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발달심리</a:t>
                      </a:r>
                    </a:p>
                  </a:txBody>
                  <a:tcPr marL="52265" marR="52265" marT="14450" marB="14450" anchor="ctr"/>
                </a:tc>
                <a:extLst>
                  <a:ext uri="{0D108BD9-81ED-4DB2-BD59-A6C34878D82A}">
                    <a16:rowId xmlns:a16="http://schemas.microsoft.com/office/drawing/2014/main" val="2854594563"/>
                  </a:ext>
                </a:extLst>
              </a:tr>
              <a:tr h="3308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발달진단 및 평가</a:t>
                      </a: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사회정서발달</a:t>
                      </a:r>
                    </a:p>
                  </a:txBody>
                  <a:tcPr marL="52265" marR="52265" marT="14450" marB="14450" anchor="ctr"/>
                </a:tc>
                <a:extLst>
                  <a:ext uri="{0D108BD9-81ED-4DB2-BD59-A6C34878D82A}">
                    <a16:rowId xmlns:a16="http://schemas.microsoft.com/office/drawing/2014/main" val="763421075"/>
                  </a:ext>
                </a:extLst>
              </a:tr>
              <a:tr h="3308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B0F0"/>
                          </a:solidFill>
                        </a:rPr>
                        <a:t>놀이치료 관찰 및 실습</a:t>
                      </a:r>
                      <a:endParaRPr lang="ko-KR" altLang="en-US" sz="1800" b="0" dirty="0">
                        <a:solidFill>
                          <a:srgbClr val="00B0F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인지발달 </a:t>
                      </a:r>
                      <a:r>
                        <a:rPr lang="en-US" altLang="ko-KR" sz="20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20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인지 및 뇌 발달</a:t>
                      </a:r>
                      <a:r>
                        <a:rPr lang="en-US" altLang="ko-KR" sz="20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2000" b="0" dirty="0">
                        <a:solidFill>
                          <a:srgbClr val="00B0F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extLst>
                  <a:ext uri="{0D108BD9-81ED-4DB2-BD59-A6C34878D82A}">
                    <a16:rowId xmlns:a16="http://schemas.microsoft.com/office/drawing/2014/main" val="3034747357"/>
                  </a:ext>
                </a:extLst>
              </a:tr>
              <a:tr h="3308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dirty="0">
                          <a:solidFill>
                            <a:srgbClr val="00B0F0"/>
                          </a:solidFill>
                        </a:rPr>
                        <a:t>놀이치료 실습 및 슈퍼비전</a:t>
                      </a:r>
                      <a:endParaRPr lang="ko-KR" altLang="en-US" sz="1500" b="0" dirty="0">
                        <a:solidFill>
                          <a:srgbClr val="00B0F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kern="120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아동심리치료</a:t>
                      </a:r>
                      <a:endParaRPr lang="ko-KR" altLang="en-US" sz="2000" b="0" dirty="0">
                        <a:solidFill>
                          <a:srgbClr val="00B0F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extLst>
                  <a:ext uri="{0D108BD9-81ED-4DB2-BD59-A6C34878D82A}">
                    <a16:rowId xmlns:a16="http://schemas.microsoft.com/office/drawing/2014/main" val="1178252827"/>
                  </a:ext>
                </a:extLst>
              </a:tr>
              <a:tr h="3308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kern="120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특수아 부모교육</a:t>
                      </a:r>
                      <a:endParaRPr lang="ko-KR" altLang="en-US" sz="2000" b="0" dirty="0">
                        <a:solidFill>
                          <a:srgbClr val="00B0F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extLst>
                  <a:ext uri="{0D108BD9-81ED-4DB2-BD59-A6C34878D82A}">
                    <a16:rowId xmlns:a16="http://schemas.microsoft.com/office/drawing/2014/main" val="2592519239"/>
                  </a:ext>
                </a:extLst>
              </a:tr>
              <a:tr h="3308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아동권리 및 복지</a:t>
                      </a:r>
                    </a:p>
                  </a:txBody>
                  <a:tcPr marL="52265" marR="52265" marT="14450" marB="14450" anchor="ctr"/>
                </a:tc>
                <a:extLst>
                  <a:ext uri="{0D108BD9-81ED-4DB2-BD59-A6C34878D82A}">
                    <a16:rowId xmlns:a16="http://schemas.microsoft.com/office/drawing/2014/main" val="2560684106"/>
                  </a:ext>
                </a:extLst>
              </a:tr>
              <a:tr h="3308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>
                          <a:solidFill>
                            <a:srgbClr val="00B0F0"/>
                          </a:solidFill>
                          <a:effectLst/>
                          <a:latin typeface="+mj-ea"/>
                          <a:ea typeface="+mj-ea"/>
                        </a:rPr>
                        <a:t>정신건강</a:t>
                      </a:r>
                    </a:p>
                  </a:txBody>
                  <a:tcPr marL="52265" marR="52265" marT="14450" marB="14450" anchor="ctr"/>
                </a:tc>
                <a:extLst>
                  <a:ext uri="{0D108BD9-81ED-4DB2-BD59-A6C34878D82A}">
                    <a16:rowId xmlns:a16="http://schemas.microsoft.com/office/drawing/2014/main" val="2822476982"/>
                  </a:ext>
                </a:extLst>
              </a:tr>
              <a:tr h="3308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성격심리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임상심리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심리학개론</a:t>
                      </a:r>
                    </a:p>
                  </a:txBody>
                  <a:tcPr marL="52265" marR="52265" marT="14450" marB="14450" anchor="ctr"/>
                </a:tc>
                <a:extLst>
                  <a:ext uri="{0D108BD9-81ED-4DB2-BD59-A6C34878D82A}">
                    <a16:rowId xmlns:a16="http://schemas.microsoft.com/office/drawing/2014/main" val="2728171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612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963E41E4-53C1-40E9-B641-96AE7B31BA6C}"/>
              </a:ext>
            </a:extLst>
          </p:cNvPr>
          <p:cNvSpPr/>
          <p:nvPr/>
        </p:nvSpPr>
        <p:spPr>
          <a:xfrm>
            <a:off x="667755" y="983293"/>
            <a:ext cx="11062386" cy="507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560E305-44B1-464C-9333-6F04F7B9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18" y="299610"/>
            <a:ext cx="8786444" cy="442503"/>
          </a:xfrm>
        </p:spPr>
        <p:txBody>
          <a:bodyPr>
            <a:noAutofit/>
          </a:bodyPr>
          <a:lstStyle/>
          <a:p>
            <a:r>
              <a:rPr lang="ko-KR" altLang="en-US" sz="3000" dirty="0"/>
              <a:t>  </a:t>
            </a:r>
            <a:r>
              <a:rPr lang="ko-KR" altLang="en-US" sz="3000" dirty="0" err="1"/>
              <a:t>청소년상담사</a:t>
            </a:r>
            <a:r>
              <a:rPr lang="ko-KR" altLang="en-US" sz="3000" dirty="0"/>
              <a:t> </a:t>
            </a:r>
            <a:r>
              <a:rPr lang="en-US" altLang="ko-KR" sz="3000" dirty="0"/>
              <a:t>(</a:t>
            </a:r>
            <a:r>
              <a:rPr lang="ko-KR" altLang="en-US" sz="3000" dirty="0"/>
              <a:t>과목 이수 필수 아님</a:t>
            </a:r>
            <a:r>
              <a:rPr lang="en-US" altLang="ko-KR" sz="3000" dirty="0"/>
              <a:t>. </a:t>
            </a:r>
            <a:r>
              <a:rPr lang="ko-KR" altLang="en-US" sz="3000" dirty="0">
                <a:solidFill>
                  <a:srgbClr val="00B0F0"/>
                </a:solidFill>
              </a:rPr>
              <a:t>시험</a:t>
            </a:r>
            <a:r>
              <a:rPr lang="ko-KR" altLang="en-US" sz="3000" dirty="0"/>
              <a:t>으로 취득</a:t>
            </a:r>
            <a:r>
              <a:rPr lang="en-US" altLang="ko-KR" sz="3000" dirty="0"/>
              <a:t>)</a:t>
            </a:r>
            <a:r>
              <a:rPr lang="ko-KR" altLang="en-US" sz="3000" dirty="0"/>
              <a:t> 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7B375C45-1248-4F95-91A0-D52C66695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024725"/>
              </p:ext>
            </p:extLst>
          </p:nvPr>
        </p:nvGraphicFramePr>
        <p:xfrm>
          <a:off x="667755" y="2364035"/>
          <a:ext cx="10986531" cy="3826382"/>
        </p:xfrm>
        <a:graphic>
          <a:graphicData uri="http://schemas.openxmlformats.org/drawingml/2006/table">
            <a:tbl>
              <a:tblPr/>
              <a:tblGrid>
                <a:gridCol w="1054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7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9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1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36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0422">
                <a:tc rowSpan="2"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</a:pP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 분</a:t>
                      </a:r>
                    </a:p>
                  </a:txBody>
                  <a:tcPr marL="7620" marR="7620" marT="7620" marB="762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 험 과 목</a:t>
                      </a:r>
                    </a:p>
                  </a:txBody>
                  <a:tcPr marL="7620" marR="7620" marT="7620" marB="762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</a:pP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 </a:t>
                      </a:r>
                      <a:r>
                        <a:rPr lang="ko-KR" altLang="en-US" sz="2000" b="1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험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방 법</a:t>
                      </a:r>
                    </a:p>
                  </a:txBody>
                  <a:tcPr marL="7620" marR="7620" marT="7620" marB="762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4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</a:pP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 분</a:t>
                      </a:r>
                    </a:p>
                  </a:txBody>
                  <a:tcPr marL="7620" marR="7620" marT="7620" marB="762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</a:pP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</a:t>
                      </a:r>
                      <a:r>
                        <a:rPr lang="ko-KR" altLang="en-US" sz="2000" b="1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험 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 목 명</a:t>
                      </a:r>
                    </a:p>
                  </a:txBody>
                  <a:tcPr marL="7620" marR="7620" marT="7620" marB="762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</a:pP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필 기 </a:t>
                      </a:r>
                    </a:p>
                  </a:txBody>
                  <a:tcPr marL="7620" marR="7620" marT="7620" marB="762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</a:pP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면 접</a:t>
                      </a:r>
                    </a:p>
                  </a:txBody>
                  <a:tcPr marL="7620" marR="7620" marT="7620" marB="762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579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ko-KR" sz="2000" b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급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청소년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상담사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ko-KR" sz="2000" b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(6</a:t>
                      </a:r>
                      <a:r>
                        <a:rPr lang="ko-KR" altLang="en-US" sz="2000" b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과목</a:t>
                      </a:r>
                      <a:r>
                        <a:rPr lang="en-US" altLang="ko-KR" sz="2000" b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b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762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필 수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ko-KR" sz="20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</a:t>
                      </a:r>
                      <a:r>
                        <a:rPr lang="ko-KR" altLang="en-US" sz="20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과목</a:t>
                      </a:r>
                      <a:r>
                        <a:rPr lang="en-US" altLang="ko-KR" sz="20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762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200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ㅇ</a:t>
                      </a:r>
                      <a:r>
                        <a:rPr lang="ko-KR" altLang="en-US" sz="20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000" dirty="0">
                          <a:solidFill>
                            <a:srgbClr val="00B0F0"/>
                          </a:solidFill>
                          <a:effectLst/>
                          <a:latin typeface="+mn-ea"/>
                          <a:ea typeface="+mn-ea"/>
                        </a:rPr>
                        <a:t>발달심리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200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ㅇ</a:t>
                      </a:r>
                      <a:r>
                        <a:rPr lang="ko-KR" altLang="en-US" sz="20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집단상담의 기초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200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ㅇ</a:t>
                      </a:r>
                      <a:r>
                        <a:rPr lang="ko-KR" altLang="en-US" sz="20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000" dirty="0">
                          <a:solidFill>
                            <a:srgbClr val="00B0F0"/>
                          </a:solidFill>
                          <a:effectLst/>
                          <a:latin typeface="+mn-ea"/>
                          <a:ea typeface="+mn-ea"/>
                        </a:rPr>
                        <a:t>심리측정 및 평가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200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ㅇ</a:t>
                      </a:r>
                      <a:r>
                        <a:rPr lang="ko-KR" altLang="en-US" sz="20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상담이론 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200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ㅇ</a:t>
                      </a:r>
                      <a:r>
                        <a:rPr lang="ko-KR" altLang="en-US" sz="200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학습이론</a:t>
                      </a:r>
                    </a:p>
                  </a:txBody>
                  <a:tcPr marL="7620" marR="7620" marT="7620" marB="762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필 기 시 </a:t>
                      </a:r>
                      <a:r>
                        <a:rPr lang="ko-KR" altLang="en-US" sz="200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험</a:t>
                      </a:r>
                      <a:endParaRPr lang="ko-KR" altLang="en-US" sz="20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indent="-1125220">
                        <a:lnSpc>
                          <a:spcPct val="130000"/>
                        </a:lnSpc>
                      </a:pPr>
                      <a:r>
                        <a:rPr lang="en-US" altLang="ko-KR" sz="2000" b="1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200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과목당 </a:t>
                      </a:r>
                      <a:r>
                        <a:rPr lang="en-US" altLang="ko-KR" sz="200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</a:t>
                      </a:r>
                      <a:r>
                        <a:rPr lang="ko-KR" altLang="en-US" sz="2000" spc="-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20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762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면 접</a:t>
                      </a:r>
                    </a:p>
                  </a:txBody>
                  <a:tcPr marL="7620" marR="7620" marT="7620" marB="762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31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 </a:t>
                      </a:r>
                      <a:r>
                        <a:rPr lang="ko-KR" altLang="en-US" sz="200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택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과목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762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ㅇ</a:t>
                      </a:r>
                      <a:r>
                        <a:rPr lang="en-US" altLang="ko-KR" sz="20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청소년이해론</a:t>
                      </a:r>
                      <a:r>
                        <a:rPr lang="en-US" altLang="ko-KR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청소년수련활동론</a:t>
                      </a:r>
                      <a:r>
                        <a:rPr lang="ko-KR" alt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중 </a:t>
                      </a:r>
                      <a:r>
                        <a:rPr lang="en-US" altLang="ko-KR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ko-KR" altLang="en-US" sz="2000" dirty="0">
                        <a:latin typeface="+mn-ea"/>
                        <a:ea typeface="+mn-ea"/>
                      </a:endParaRPr>
                    </a:p>
                  </a:txBody>
                  <a:tcPr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제목 1">
            <a:extLst>
              <a:ext uri="{FF2B5EF4-FFF2-40B4-BE49-F238E27FC236}">
                <a16:creationId xmlns:a16="http://schemas.microsoft.com/office/drawing/2014/main" id="{5560E305-44B1-464C-9333-6F04F7B9037D}"/>
              </a:ext>
            </a:extLst>
          </p:cNvPr>
          <p:cNvSpPr txBox="1">
            <a:spLocks/>
          </p:cNvSpPr>
          <p:nvPr/>
        </p:nvSpPr>
        <p:spPr>
          <a:xfrm>
            <a:off x="1090449" y="2142784"/>
            <a:ext cx="8786444" cy="442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3000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5560E305-44B1-464C-9333-6F04F7B9037D}"/>
              </a:ext>
            </a:extLst>
          </p:cNvPr>
          <p:cNvSpPr txBox="1">
            <a:spLocks/>
          </p:cNvSpPr>
          <p:nvPr/>
        </p:nvSpPr>
        <p:spPr>
          <a:xfrm>
            <a:off x="667755" y="1240309"/>
            <a:ext cx="10805376" cy="9024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2000" b="1" dirty="0"/>
              <a:t>응시자격</a:t>
            </a:r>
            <a:r>
              <a:rPr lang="en-US" altLang="ko-KR" sz="2000" b="1" dirty="0"/>
              <a:t>:</a:t>
            </a:r>
            <a:r>
              <a:rPr lang="en-US" altLang="ko-KR" sz="2000" dirty="0"/>
              <a:t>  </a:t>
            </a:r>
            <a:r>
              <a:rPr lang="ko-KR" altLang="en-US" sz="2000" dirty="0"/>
              <a:t>대학 및 「평생교육법」에 따른 학력이 인정되는 평생교육시설의 청소년</a:t>
            </a:r>
            <a:r>
              <a:rPr lang="en-US" altLang="ko-KR" sz="2000" dirty="0"/>
              <a:t>(</a:t>
            </a:r>
            <a:r>
              <a:rPr lang="ko-KR" altLang="en-US" sz="2000" dirty="0"/>
              <a:t>지도</a:t>
            </a:r>
            <a:r>
              <a:rPr lang="en-US" altLang="ko-KR" sz="2000" dirty="0"/>
              <a:t>)</a:t>
            </a:r>
            <a:r>
              <a:rPr lang="ko-KR" altLang="en-US" sz="2000" dirty="0" err="1"/>
              <a:t>학ㆍ</a:t>
            </a:r>
            <a:endParaRPr lang="ko-KR" altLang="en-US" sz="2000" dirty="0"/>
          </a:p>
          <a:p>
            <a:pPr>
              <a:lnSpc>
                <a:spcPct val="120000"/>
              </a:lnSpc>
            </a:pPr>
            <a:r>
              <a:rPr lang="ko-KR" altLang="en-US" sz="2000" dirty="0" err="1"/>
              <a:t>교육학ㆍ심리학ㆍ사회사업</a:t>
            </a:r>
            <a:r>
              <a:rPr lang="en-US" altLang="ko-KR" sz="2000" dirty="0"/>
              <a:t>(</a:t>
            </a:r>
            <a:r>
              <a:rPr lang="ko-KR" altLang="en-US" sz="2000" dirty="0"/>
              <a:t>복지</a:t>
            </a:r>
            <a:r>
              <a:rPr lang="en-US" altLang="ko-KR" sz="2000" dirty="0"/>
              <a:t>)</a:t>
            </a:r>
            <a:r>
              <a:rPr lang="ko-KR" altLang="en-US" sz="2000" dirty="0" err="1"/>
              <a:t>학ㆍ정신의학ㆍ</a:t>
            </a:r>
            <a:r>
              <a:rPr lang="ko-KR" altLang="en-US" sz="2000" dirty="0" err="1">
                <a:solidFill>
                  <a:srgbClr val="00B0F0"/>
                </a:solidFill>
              </a:rPr>
              <a:t>아동</a:t>
            </a:r>
            <a:r>
              <a:rPr lang="en-US" altLang="ko-KR" sz="2000" dirty="0">
                <a:solidFill>
                  <a:srgbClr val="00B0F0"/>
                </a:solidFill>
              </a:rPr>
              <a:t>(</a:t>
            </a:r>
            <a:r>
              <a:rPr lang="ko-KR" altLang="en-US" sz="2000" dirty="0">
                <a:solidFill>
                  <a:srgbClr val="00B0F0"/>
                </a:solidFill>
              </a:rPr>
              <a:t>복지</a:t>
            </a:r>
            <a:r>
              <a:rPr lang="en-US" altLang="ko-KR" sz="2000" dirty="0">
                <a:solidFill>
                  <a:srgbClr val="00B0F0"/>
                </a:solidFill>
              </a:rPr>
              <a:t>)</a:t>
            </a:r>
            <a:r>
              <a:rPr lang="ko-KR" altLang="en-US" sz="2000" dirty="0">
                <a:solidFill>
                  <a:srgbClr val="00B0F0"/>
                </a:solidFill>
              </a:rPr>
              <a:t>학 분야 </a:t>
            </a:r>
            <a:r>
              <a:rPr lang="ko-KR" altLang="en-US" sz="2000" dirty="0"/>
              <a:t>또는 그 밖에 </a:t>
            </a:r>
            <a:r>
              <a:rPr lang="ko-KR" altLang="en-US" sz="2000" dirty="0" err="1"/>
              <a:t>여성가족부</a:t>
            </a:r>
            <a:endParaRPr lang="ko-KR" altLang="en-US" sz="2000" dirty="0"/>
          </a:p>
          <a:p>
            <a:pPr>
              <a:lnSpc>
                <a:spcPct val="120000"/>
              </a:lnSpc>
            </a:pPr>
            <a:r>
              <a:rPr lang="ko-KR" altLang="en-US" sz="2000" dirty="0" err="1"/>
              <a:t>령으로</a:t>
            </a:r>
            <a:r>
              <a:rPr lang="ko-KR" altLang="en-US" sz="2000" dirty="0"/>
              <a:t> 정하는 상담 관련 분야</a:t>
            </a:r>
            <a:r>
              <a:rPr lang="en-US" altLang="ko-KR" sz="2000" dirty="0"/>
              <a:t>(</a:t>
            </a:r>
            <a:r>
              <a:rPr lang="ko-KR" altLang="en-US" sz="2000" dirty="0"/>
              <a:t>이하 상담관련분야”라 한다</a:t>
            </a:r>
            <a:r>
              <a:rPr lang="en-US" altLang="ko-KR" sz="2000" dirty="0"/>
              <a:t>)</a:t>
            </a:r>
            <a:r>
              <a:rPr lang="ko-KR" altLang="en-US" sz="2000" dirty="0"/>
              <a:t>의 </a:t>
            </a:r>
            <a:r>
              <a:rPr lang="ko-KR" altLang="en-US" sz="2000" dirty="0">
                <a:solidFill>
                  <a:srgbClr val="00B0F0"/>
                </a:solidFill>
              </a:rPr>
              <a:t>학사학위를 취득한 자</a:t>
            </a:r>
          </a:p>
        </p:txBody>
      </p:sp>
    </p:spTree>
    <p:extLst>
      <p:ext uri="{BB962C8B-B14F-4D97-AF65-F5344CB8AC3E}">
        <p14:creationId xmlns:p14="http://schemas.microsoft.com/office/powerpoint/2010/main" val="146407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9914" y="224287"/>
            <a:ext cx="10058400" cy="710817"/>
          </a:xfrm>
        </p:spPr>
        <p:txBody>
          <a:bodyPr>
            <a:normAutofit/>
          </a:bodyPr>
          <a:lstStyle/>
          <a:p>
            <a:r>
              <a:rPr lang="ko-KR" altLang="en-US" sz="4000" b="1" dirty="0">
                <a:solidFill>
                  <a:srgbClr val="00B0F0"/>
                </a:solidFill>
                <a:latin typeface="+mn-ea"/>
                <a:ea typeface="+mn-ea"/>
              </a:rPr>
              <a:t>진로 및 직업 소개</a:t>
            </a:r>
            <a:r>
              <a:rPr lang="en-US" altLang="ko-KR" sz="4000" b="1" dirty="0">
                <a:solidFill>
                  <a:srgbClr val="00B0F0"/>
                </a:solidFill>
                <a:latin typeface="+mn-ea"/>
                <a:ea typeface="+mn-ea"/>
              </a:rPr>
              <a:t> (</a:t>
            </a:r>
            <a:r>
              <a:rPr lang="ko-KR" altLang="en-US" sz="4000" b="1" dirty="0">
                <a:solidFill>
                  <a:srgbClr val="00B0F0"/>
                </a:solidFill>
                <a:latin typeface="+mn-ea"/>
                <a:ea typeface="+mn-ea"/>
              </a:rPr>
              <a:t>선배 인터뷰</a:t>
            </a:r>
            <a:r>
              <a:rPr lang="en-US" altLang="ko-KR" sz="4000" b="1" dirty="0">
                <a:solidFill>
                  <a:srgbClr val="00B0F0"/>
                </a:solidFill>
                <a:latin typeface="+mn-ea"/>
                <a:ea typeface="+mn-ea"/>
              </a:rPr>
              <a:t>)</a:t>
            </a:r>
            <a:endParaRPr lang="ko-KR" altLang="en-US" sz="4000" b="1" dirty="0">
              <a:solidFill>
                <a:srgbClr val="00B0F0"/>
              </a:solidFill>
              <a:latin typeface="+mn-ea"/>
              <a:ea typeface="+mn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E38D3A02-D508-45BB-A510-8B39C1681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482708"/>
              </p:ext>
            </p:extLst>
          </p:nvPr>
        </p:nvGraphicFramePr>
        <p:xfrm>
          <a:off x="270588" y="1112809"/>
          <a:ext cx="11579288" cy="5068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970">
                  <a:extLst>
                    <a:ext uri="{9D8B030D-6E8A-4147-A177-3AD203B41FA5}">
                      <a16:colId xmlns:a16="http://schemas.microsoft.com/office/drawing/2014/main" val="3680476185"/>
                    </a:ext>
                  </a:extLst>
                </a:gridCol>
                <a:gridCol w="1518250">
                  <a:extLst>
                    <a:ext uri="{9D8B030D-6E8A-4147-A177-3AD203B41FA5}">
                      <a16:colId xmlns:a16="http://schemas.microsoft.com/office/drawing/2014/main" val="2848358437"/>
                    </a:ext>
                  </a:extLst>
                </a:gridCol>
                <a:gridCol w="1690777">
                  <a:extLst>
                    <a:ext uri="{9D8B030D-6E8A-4147-A177-3AD203B41FA5}">
                      <a16:colId xmlns:a16="http://schemas.microsoft.com/office/drawing/2014/main" val="3824265451"/>
                    </a:ext>
                  </a:extLst>
                </a:gridCol>
                <a:gridCol w="1690777">
                  <a:extLst>
                    <a:ext uri="{9D8B030D-6E8A-4147-A177-3AD203B41FA5}">
                      <a16:colId xmlns:a16="http://schemas.microsoft.com/office/drawing/2014/main" val="2107211142"/>
                    </a:ext>
                  </a:extLst>
                </a:gridCol>
                <a:gridCol w="1621766">
                  <a:extLst>
                    <a:ext uri="{9D8B030D-6E8A-4147-A177-3AD203B41FA5}">
                      <a16:colId xmlns:a16="http://schemas.microsoft.com/office/drawing/2014/main" val="3511722574"/>
                    </a:ext>
                  </a:extLst>
                </a:gridCol>
                <a:gridCol w="1846053">
                  <a:extLst>
                    <a:ext uri="{9D8B030D-6E8A-4147-A177-3AD203B41FA5}">
                      <a16:colId xmlns:a16="http://schemas.microsoft.com/office/drawing/2014/main" val="2587618247"/>
                    </a:ext>
                  </a:extLst>
                </a:gridCol>
                <a:gridCol w="1601695">
                  <a:extLst>
                    <a:ext uri="{9D8B030D-6E8A-4147-A177-3AD203B41FA5}">
                      <a16:colId xmlns:a16="http://schemas.microsoft.com/office/drawing/2014/main" val="1257711141"/>
                    </a:ext>
                  </a:extLst>
                </a:gridCol>
              </a:tblGrid>
              <a:tr h="106649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dirty="0">
                          <a:latin typeface="+mj-ea"/>
                          <a:ea typeface="+mj-ea"/>
                        </a:rPr>
                        <a:t>교육분야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dirty="0">
                          <a:latin typeface="+mj-ea"/>
                          <a:ea typeface="+mj-ea"/>
                        </a:rPr>
                        <a:t>국제기구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b="1" kern="1200" dirty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심리</a:t>
                      </a:r>
                      <a:r>
                        <a:rPr lang="en-US" altLang="ko-KR" sz="2200" b="1" kern="1200" dirty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2200" b="1" kern="1200" dirty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상담분야</a:t>
                      </a:r>
                      <a:endParaRPr lang="ko-KR" altLang="en-US" sz="2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200" b="1" dirty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2200" b="1" dirty="0">
                          <a:latin typeface="+mj-ea"/>
                          <a:ea typeface="+mj-ea"/>
                        </a:rPr>
                        <a:t>방송</a:t>
                      </a:r>
                      <a:r>
                        <a:rPr lang="en-US" altLang="ko-KR" sz="2200" b="1" dirty="0">
                          <a:latin typeface="+mj-ea"/>
                          <a:ea typeface="+mj-ea"/>
                        </a:rPr>
                        <a:t>/</a:t>
                      </a:r>
                    </a:p>
                    <a:p>
                      <a:pPr algn="ctr" latinLnBrk="1"/>
                      <a:r>
                        <a:rPr lang="ko-KR" altLang="en-US" sz="2200" b="1" dirty="0">
                          <a:latin typeface="+mj-ea"/>
                          <a:ea typeface="+mj-ea"/>
                        </a:rPr>
                        <a:t>미디어 분야</a:t>
                      </a:r>
                      <a:r>
                        <a:rPr lang="en-US" altLang="ko-KR" sz="2200" b="1" dirty="0">
                          <a:latin typeface="+mj-ea"/>
                          <a:ea typeface="+mj-ea"/>
                        </a:rPr>
                        <a:t> </a:t>
                      </a:r>
                      <a:endParaRPr lang="ko-KR" altLang="en-US" sz="2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dirty="0">
                          <a:latin typeface="+mj-ea"/>
                          <a:ea typeface="+mj-ea"/>
                        </a:rPr>
                        <a:t>출판분야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b="1" kern="1200" dirty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행정직</a:t>
                      </a:r>
                      <a:endParaRPr lang="ko-KR" altLang="en-US" sz="2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dirty="0">
                          <a:latin typeface="+mj-ea"/>
                          <a:ea typeface="+mj-ea"/>
                        </a:rPr>
                        <a:t>연구</a:t>
                      </a:r>
                      <a:r>
                        <a:rPr lang="en-US" altLang="ko-KR" sz="2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2200" dirty="0">
                          <a:latin typeface="+mj-ea"/>
                          <a:ea typeface="+mj-ea"/>
                        </a:rPr>
                        <a:t>기타</a:t>
                      </a:r>
                      <a:r>
                        <a:rPr lang="en-US" altLang="ko-KR" sz="2200" dirty="0">
                          <a:latin typeface="+mj-ea"/>
                          <a:ea typeface="+mj-ea"/>
                        </a:rPr>
                        <a:t> </a:t>
                      </a:r>
                      <a:endParaRPr lang="ko-KR" altLang="en-US" sz="2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092179"/>
                  </a:ext>
                </a:extLst>
              </a:tr>
              <a:tr h="3971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>
                          <a:latin typeface="+mj-ea"/>
                          <a:ea typeface="+mj-ea"/>
                        </a:rPr>
                        <a:t>-</a:t>
                      </a:r>
                      <a:r>
                        <a:rPr lang="ko-KR" altLang="en-US" sz="20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대학교수</a:t>
                      </a:r>
                      <a:r>
                        <a:rPr lang="en-US" altLang="ko-KR" sz="20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endParaRPr lang="en-US" altLang="ko-KR" sz="2000" b="0" dirty="0">
                        <a:latin typeface="+mj-ea"/>
                        <a:ea typeface="+mj-ea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ko-KR" sz="2000" b="0" dirty="0">
                          <a:latin typeface="+mj-ea"/>
                          <a:ea typeface="+mj-ea"/>
                        </a:rPr>
                        <a:t>-</a:t>
                      </a:r>
                      <a:r>
                        <a:rPr lang="ko-KR" altLang="en-US" sz="2000" b="0" dirty="0">
                          <a:latin typeface="+mj-ea"/>
                          <a:ea typeface="+mj-ea"/>
                        </a:rPr>
                        <a:t>방과후교사 </a:t>
                      </a:r>
                      <a:endParaRPr lang="en-US" altLang="ko-KR" sz="2000" b="0" dirty="0">
                        <a:latin typeface="+mj-ea"/>
                        <a:ea typeface="+mj-ea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ko-KR" sz="2000" b="0" dirty="0">
                          <a:latin typeface="+mj-ea"/>
                          <a:ea typeface="+mj-ea"/>
                        </a:rPr>
                        <a:t>-</a:t>
                      </a:r>
                      <a:r>
                        <a:rPr lang="ko-KR" altLang="en-US" sz="2000" b="0" dirty="0">
                          <a:latin typeface="+mj-ea"/>
                          <a:ea typeface="+mj-ea"/>
                        </a:rPr>
                        <a:t>보육교사</a:t>
                      </a:r>
                      <a:endParaRPr lang="en-US" altLang="ko-KR" sz="2000" b="0" dirty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영재교육전문</a:t>
                      </a:r>
                      <a:endParaRPr lang="en-US" altLang="ko-KR" sz="1800" b="0" dirty="0">
                        <a:latin typeface="+mj-ea"/>
                        <a:ea typeface="+mj-ea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ko-KR" sz="2000" b="0" dirty="0">
                          <a:latin typeface="+mj-ea"/>
                          <a:ea typeface="+mj-ea"/>
                        </a:rPr>
                        <a:t>-</a:t>
                      </a:r>
                      <a:r>
                        <a:rPr lang="ko-KR" altLang="en-US" sz="2000" b="0" dirty="0">
                          <a:latin typeface="+mj-ea"/>
                          <a:ea typeface="+mj-ea"/>
                        </a:rPr>
                        <a:t>유치원교사</a:t>
                      </a:r>
                      <a:endParaRPr lang="en-US" altLang="ko-KR" sz="2000" b="0" dirty="0">
                        <a:latin typeface="+mj-ea"/>
                        <a:ea typeface="+mj-ea"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20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국제아동</a:t>
                      </a:r>
                      <a:endParaRPr lang="en-US" altLang="ko-KR" sz="2000" b="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인권센터</a:t>
                      </a:r>
                      <a:endParaRPr lang="en-US" altLang="ko-KR" sz="2000" b="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7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아동구호기구</a:t>
                      </a: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발달지원센터</a:t>
                      </a:r>
                      <a:endParaRPr lang="en-US" altLang="ko-KR" sz="1800" b="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800" b="0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부모상담센터</a:t>
                      </a:r>
                      <a:endParaRPr lang="en-US" altLang="ko-KR" sz="1800" b="0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>
                          <a:latin typeface="+mj-ea"/>
                          <a:ea typeface="+mj-ea"/>
                        </a:rPr>
                        <a:t>-</a:t>
                      </a:r>
                      <a:r>
                        <a:rPr lang="ko-KR" altLang="en-US" sz="2000" b="0" dirty="0">
                          <a:latin typeface="+mj-ea"/>
                          <a:ea typeface="+mj-ea"/>
                        </a:rPr>
                        <a:t>상담센터</a:t>
                      </a:r>
                      <a:endParaRPr lang="en-US" altLang="ko-KR" sz="2000" b="0" dirty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>
                          <a:latin typeface="+mj-ea"/>
                          <a:ea typeface="+mj-ea"/>
                        </a:rPr>
                        <a:t>-</a:t>
                      </a:r>
                      <a:r>
                        <a:rPr lang="ko-KR" altLang="en-US" sz="2000" b="0" dirty="0">
                          <a:latin typeface="+mj-ea"/>
                          <a:ea typeface="+mj-ea"/>
                        </a:rPr>
                        <a:t>심리치료</a:t>
                      </a:r>
                      <a:endParaRPr lang="en-US" altLang="ko-KR" sz="2000" b="0" dirty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2000" b="0" dirty="0" err="1">
                          <a:latin typeface="+mj-ea"/>
                          <a:ea typeface="+mj-ea"/>
                        </a:rPr>
                        <a:t>클리닉</a:t>
                      </a:r>
                      <a:endParaRPr lang="en-US" altLang="ko-KR" sz="2000" b="0" dirty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>
                          <a:latin typeface="+mj-ea"/>
                          <a:ea typeface="+mj-ea"/>
                        </a:rPr>
                        <a:t>-</a:t>
                      </a:r>
                      <a:r>
                        <a:rPr lang="ko-KR" altLang="en-US" sz="2000" b="0" dirty="0" err="1">
                          <a:latin typeface="+mj-ea"/>
                          <a:ea typeface="+mj-ea"/>
                        </a:rPr>
                        <a:t>지역아이존</a:t>
                      </a:r>
                      <a:endParaRPr lang="en-US" altLang="ko-KR" sz="2000" b="0" dirty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>
                          <a:latin typeface="+mj-ea"/>
                          <a:ea typeface="+mj-ea"/>
                        </a:rPr>
                        <a:t>-</a:t>
                      </a:r>
                      <a:r>
                        <a:rPr lang="ko-KR" altLang="en-US" sz="2000" b="0" dirty="0">
                          <a:latin typeface="+mj-ea"/>
                          <a:ea typeface="+mj-ea"/>
                        </a:rPr>
                        <a:t>정</a:t>
                      </a:r>
                      <a:r>
                        <a:rPr lang="ko-KR" altLang="en-US" sz="18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신건강센터</a:t>
                      </a:r>
                      <a:endParaRPr lang="en-US" altLang="ko-KR" sz="18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>
                          <a:latin typeface="+mj-ea"/>
                          <a:ea typeface="+mj-ea"/>
                        </a:rPr>
                        <a:t>-</a:t>
                      </a:r>
                      <a:r>
                        <a:rPr lang="ko-KR" altLang="en-US" sz="2000" b="0" dirty="0" err="1">
                          <a:latin typeface="+mj-ea"/>
                          <a:ea typeface="+mj-ea"/>
                        </a:rPr>
                        <a:t>방송콘텐츠</a:t>
                      </a:r>
                      <a:r>
                        <a:rPr lang="ko-KR" altLang="en-US" sz="2000" b="0" dirty="0">
                          <a:latin typeface="+mj-ea"/>
                          <a:ea typeface="+mj-ea"/>
                        </a:rPr>
                        <a:t> </a:t>
                      </a:r>
                      <a:endParaRPr lang="en-US" altLang="ko-KR" sz="2000" b="0" dirty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2000" b="0" dirty="0">
                          <a:latin typeface="+mj-ea"/>
                          <a:ea typeface="+mj-ea"/>
                        </a:rPr>
                        <a:t>개발자</a:t>
                      </a:r>
                      <a:r>
                        <a:rPr lang="en-US" altLang="ko-KR" sz="2000" b="0" dirty="0">
                          <a:latin typeface="+mj-ea"/>
                          <a:ea typeface="+mj-ea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>
                          <a:latin typeface="+mj-ea"/>
                          <a:ea typeface="+mj-ea"/>
                        </a:rPr>
                        <a:t>-</a:t>
                      </a:r>
                      <a:r>
                        <a:rPr lang="ko-KR" altLang="en-US" sz="2000" b="0" dirty="0">
                          <a:latin typeface="+mj-ea"/>
                          <a:ea typeface="+mj-ea"/>
                        </a:rPr>
                        <a:t>방송작가</a:t>
                      </a:r>
                      <a:endParaRPr lang="en-US" altLang="ko-KR" sz="2000" b="0" dirty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방송인</a:t>
                      </a:r>
                      <a:endParaRPr lang="en-US" altLang="ko-KR" sz="2000" b="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20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프로듀서</a:t>
                      </a: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latin typeface="+mj-ea"/>
                          <a:ea typeface="+mj-ea"/>
                        </a:rPr>
                        <a:t>-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교구교재개발</a:t>
                      </a:r>
                      <a:endParaRPr lang="ko-KR" altLang="en-US" sz="1800" b="0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dirty="0">
                          <a:latin typeface="+mj-ea"/>
                          <a:ea typeface="+mj-ea"/>
                        </a:rPr>
                        <a:t>-</a:t>
                      </a:r>
                      <a:r>
                        <a:rPr lang="ko-KR" altLang="en-US" sz="2000" b="0" dirty="0">
                          <a:latin typeface="+mj-ea"/>
                          <a:ea typeface="+mj-ea"/>
                        </a:rPr>
                        <a:t>동화작가</a:t>
                      </a:r>
                      <a:endParaRPr lang="en-US" altLang="ko-KR" sz="2000" b="0" dirty="0">
                        <a:latin typeface="+mj-ea"/>
                        <a:ea typeface="+mj-ea"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dirty="0">
                          <a:latin typeface="+mj-ea"/>
                          <a:ea typeface="+mj-ea"/>
                        </a:rPr>
                        <a:t>-</a:t>
                      </a:r>
                      <a:r>
                        <a:rPr lang="ko-KR" altLang="en-US" sz="2000" b="0" dirty="0">
                          <a:latin typeface="+mj-ea"/>
                          <a:ea typeface="+mj-ea"/>
                        </a:rPr>
                        <a:t>아동도서 </a:t>
                      </a:r>
                      <a:endParaRPr lang="en-US" altLang="ko-KR" sz="2000" b="0" dirty="0">
                        <a:latin typeface="+mj-ea"/>
                        <a:ea typeface="+mj-ea"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dirty="0">
                          <a:latin typeface="+mj-ea"/>
                          <a:ea typeface="+mj-ea"/>
                        </a:rPr>
                        <a:t> 출판사</a:t>
                      </a:r>
                      <a:endParaRPr lang="en-US" altLang="ko-KR" sz="2000" b="0" dirty="0"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각종기관장</a:t>
                      </a:r>
                      <a:endParaRPr lang="en-US" altLang="ko-KR" sz="1800" b="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0" kern="1200" baseline="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 (</a:t>
                      </a:r>
                      <a:r>
                        <a:rPr lang="ko-KR" altLang="en-US" sz="1800" b="0" kern="1200" baseline="0" dirty="0" err="1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어린이집원장</a:t>
                      </a:r>
                      <a:r>
                        <a:rPr lang="en-US" altLang="ko-KR" sz="1800" b="0" kern="1200" baseline="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0" kern="1200" baseline="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  </a:t>
                      </a:r>
                      <a:r>
                        <a:rPr lang="ko-KR" altLang="en-US" sz="1800" b="0" kern="1200" baseline="0" dirty="0" err="1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센터장</a:t>
                      </a:r>
                      <a:r>
                        <a:rPr lang="ko-KR" altLang="en-US" sz="1800" b="0" kern="1200" baseline="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등</a:t>
                      </a:r>
                      <a:r>
                        <a:rPr lang="en-US" altLang="ko-KR" sz="1800" b="0" kern="1200" baseline="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800" b="0" kern="1200" dirty="0" err="1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구청아동복지과</a:t>
                      </a:r>
                      <a:endParaRPr lang="en-US" altLang="ko-KR" sz="1800" b="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20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서울시 공무원</a:t>
                      </a:r>
                      <a:endParaRPr lang="en-US" altLang="ko-KR" sz="2000" b="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시립아동청소년 </a:t>
                      </a:r>
                      <a:endParaRPr lang="en-US" altLang="ko-KR" sz="1800" b="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전문기관</a:t>
                      </a:r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endParaRPr lang="ko-KR" altLang="en-US" sz="1800" b="0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20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육아지원센터</a:t>
                      </a:r>
                      <a:endParaRPr lang="ko-KR" altLang="en-US" sz="2000" b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265" marR="52265" marT="14450" marB="144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latin typeface="+mj-ea"/>
                          <a:ea typeface="+mj-ea"/>
                        </a:rPr>
                        <a:t>-</a:t>
                      </a:r>
                      <a:r>
                        <a:rPr lang="ko-KR" altLang="en-US" sz="1800" b="0" dirty="0">
                          <a:latin typeface="+mj-ea"/>
                          <a:ea typeface="+mj-ea"/>
                        </a:rPr>
                        <a:t>국공립연구소</a:t>
                      </a:r>
                      <a:endParaRPr lang="en-US" altLang="ko-KR" sz="1800" b="0" dirty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latin typeface="+mj-ea"/>
                          <a:ea typeface="+mj-ea"/>
                        </a:rPr>
                        <a:t>-</a:t>
                      </a:r>
                      <a:r>
                        <a:rPr lang="ko-KR" altLang="en-US" sz="1800" b="0" dirty="0">
                          <a:latin typeface="+mj-ea"/>
                          <a:ea typeface="+mj-ea"/>
                        </a:rPr>
                        <a:t>박물관</a:t>
                      </a:r>
                      <a:endParaRPr lang="en-US" altLang="ko-KR" sz="1800" b="0" dirty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latin typeface="+mj-ea"/>
                          <a:ea typeface="+mj-ea"/>
                        </a:rPr>
                        <a:t>-</a:t>
                      </a:r>
                      <a:r>
                        <a:rPr lang="ko-KR" altLang="en-US" sz="1800" b="0" dirty="0">
                          <a:latin typeface="+mj-ea"/>
                          <a:ea typeface="+mj-ea"/>
                        </a:rPr>
                        <a:t>숲</a:t>
                      </a:r>
                      <a:r>
                        <a:rPr lang="en-US" altLang="ko-KR" sz="1800" b="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1800" b="0" dirty="0">
                          <a:latin typeface="+mj-ea"/>
                          <a:ea typeface="+mj-ea"/>
                        </a:rPr>
                        <a:t>자연교육</a:t>
                      </a:r>
                      <a:endParaRPr lang="en-US" altLang="ko-KR" sz="1800" b="0" dirty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latin typeface="+mj-ea"/>
                          <a:ea typeface="+mj-ea"/>
                        </a:rPr>
                        <a:t>-</a:t>
                      </a:r>
                      <a:r>
                        <a:rPr lang="ko-KR" altLang="en-US" sz="1800" b="0" dirty="0">
                          <a:latin typeface="+mj-ea"/>
                          <a:ea typeface="+mj-ea"/>
                        </a:rPr>
                        <a:t>아동관련기업</a:t>
                      </a:r>
                      <a:endParaRPr lang="en-US" altLang="ko-KR" sz="1800" b="0" dirty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(</a:t>
                      </a:r>
                      <a:r>
                        <a:rPr lang="ko-KR" altLang="en-US" sz="1800" b="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교원</a:t>
                      </a:r>
                      <a:r>
                        <a:rPr lang="en-US" altLang="ko-KR" sz="1800" b="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</a:t>
                      </a:r>
                      <a:r>
                        <a:rPr lang="ko-KR" altLang="en-US" sz="1800" b="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한솔 등</a:t>
                      </a:r>
                      <a:r>
                        <a:rPr lang="en-US" altLang="ko-KR" sz="1800" b="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r>
                        <a:rPr lang="ko-KR" altLang="en-US" sz="1800" b="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아동관련재단 </a:t>
                      </a:r>
                      <a:endParaRPr lang="en-US" altLang="ko-KR" sz="1800" b="0" baseline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(</a:t>
                      </a:r>
                      <a:r>
                        <a:rPr lang="ko-KR" altLang="en-US" sz="1800" b="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창의재단 등</a:t>
                      </a:r>
                      <a:r>
                        <a:rPr lang="en-US" altLang="ko-KR" sz="1800" b="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marL="52265" marR="52265" marT="14450" marB="14450" anchor="ctr"/>
                </a:tc>
                <a:extLst>
                  <a:ext uri="{0D108BD9-81ED-4DB2-BD59-A6C34878D82A}">
                    <a16:rowId xmlns:a16="http://schemas.microsoft.com/office/drawing/2014/main" val="2366815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500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B546E3C9-A7B9-4755-A4F5-9E77BADB7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16" y="413749"/>
            <a:ext cx="10738158" cy="596979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ko-KR" altLang="en-US" sz="40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아동청소년 직업 장점</a:t>
            </a:r>
            <a:endParaRPr lang="en-US" altLang="ko-KR" sz="4000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3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앞으로의 자신의 삶을 건강하게 살아가는데 도움이 된다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아이를 사랑한다면 보람과 즐거움은 한 가득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도움이 되는 직업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 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</a:rPr>
              <a:t> 전 세계 어디에서나 수요가 있다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</a:rPr>
              <a:t>. 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</a:rPr>
              <a:t>인간이 존재하는 한 필요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</a:rPr>
              <a:t>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</a:rPr>
              <a:t>대기업이나 일반 회사보다 정년이 무척 길다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</a:rPr>
              <a:t>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</a:rPr>
              <a:t>직무 내용이 상대적으로 위험하지 않고 깨끗한 편이다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</a:rPr>
              <a:t>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</a:rPr>
              <a:t> 처음엔 상대적으로 저임금 이지만 임금은 경력과 함께 상승한다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</a:rPr>
              <a:t>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직장과 육아를 병행할 수 있는 직종이 많다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시간이 갈수록 선택하길 잘했다는 생각이 든다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선배들 의견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548957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470134C-8859-49A4-B149-409732370A4D}"/>
              </a:ext>
            </a:extLst>
          </p:cNvPr>
          <p:cNvSpPr/>
          <p:nvPr/>
        </p:nvSpPr>
        <p:spPr>
          <a:xfrm>
            <a:off x="912250" y="869895"/>
            <a:ext cx="10338847" cy="5438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779C815-0871-499D-A2B2-B39FE725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36" y="379565"/>
            <a:ext cx="10058400" cy="555541"/>
          </a:xfrm>
        </p:spPr>
        <p:txBody>
          <a:bodyPr>
            <a:noAutofit/>
          </a:bodyPr>
          <a:lstStyle/>
          <a:p>
            <a:r>
              <a:rPr lang="en-US" altLang="ko-KR" sz="4000" b="1" dirty="0">
                <a:solidFill>
                  <a:srgbClr val="00B0F0"/>
                </a:solidFill>
                <a:latin typeface="+mj-ea"/>
              </a:rPr>
              <a:t>Check! </a:t>
            </a:r>
            <a:r>
              <a:rPr lang="ko-KR" altLang="en-US" sz="4000" b="1" dirty="0">
                <a:solidFill>
                  <a:srgbClr val="00B0F0"/>
                </a:solidFill>
                <a:latin typeface="+mj-ea"/>
              </a:rPr>
              <a:t>주의</a:t>
            </a:r>
            <a:r>
              <a:rPr lang="en-US" altLang="ko-KR" sz="4000" b="1" dirty="0">
                <a:solidFill>
                  <a:srgbClr val="00B0F0"/>
                </a:solidFill>
                <a:latin typeface="+mj-ea"/>
              </a:rPr>
              <a:t>!</a:t>
            </a:r>
            <a:endParaRPr lang="ko-KR" altLang="en-US" sz="4000" b="1" dirty="0">
              <a:solidFill>
                <a:srgbClr val="00B0F0"/>
              </a:solidFill>
              <a:latin typeface="+mj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46E3C9-A7B9-4755-A4F5-9E77BADB7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1" y="1181500"/>
            <a:ext cx="11395494" cy="447109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졸업요건 확인은 미리미리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 (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졸업시험은 없음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교수학생 </a:t>
            </a:r>
            <a:r>
              <a:rPr lang="ko-KR" altLang="en-US" sz="28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멘토링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어려운 일은 먼저 상담 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멘토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교수님은 누구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?) 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교직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정교사 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급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선발은 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학년 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학기 말에 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GLS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직접신청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다음해 봄학기에 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학년 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학기 등록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교직 </a:t>
            </a:r>
            <a:r>
              <a:rPr lang="ko-KR" altLang="en-US" sz="28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엇학기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복학 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X). </a:t>
            </a:r>
            <a:r>
              <a:rPr lang="ko-KR" altLang="en-US" sz="28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복전생</a:t>
            </a:r>
            <a:r>
              <a:rPr lang="ko-KR" altLang="en-US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해당</a:t>
            </a:r>
            <a:r>
              <a:rPr lang="en-US" altLang="ko-KR" sz="2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800" spc="-1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2800" spc="-1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보육교사는 </a:t>
            </a:r>
            <a:r>
              <a:rPr lang="en-US" altLang="ko-KR" sz="2800" spc="-1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2800" spc="-1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학년 </a:t>
            </a:r>
            <a:r>
              <a:rPr lang="en-US" altLang="ko-KR" sz="2800" spc="-1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800" spc="-1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학기 </a:t>
            </a:r>
            <a:r>
              <a:rPr lang="en-US" altLang="ko-KR" sz="2800" spc="-1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2800" spc="-1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월에 학과 사무실 안내에 따라 신청</a:t>
            </a:r>
            <a:endParaRPr lang="en-US" altLang="ko-KR" sz="2800" spc="-1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800" spc="-1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(</a:t>
            </a:r>
            <a:r>
              <a:rPr lang="ko-KR" altLang="en-US" sz="2800" spc="-1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필요 과목 개설 시 확인하여 이수</a:t>
            </a:r>
            <a:r>
              <a:rPr lang="en-US" altLang="ko-KR" sz="2800" spc="-1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2800" spc="-1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일부 과목은 격년으로 개설</a:t>
            </a:r>
            <a:r>
              <a:rPr lang="en-US" altLang="ko-KR" sz="2800" spc="-1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800" spc="-1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sz="2800" spc="-1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각종 자격증 시험 일시는 해당 웹페이지에서 확인할 것</a:t>
            </a:r>
            <a:r>
              <a:rPr lang="en-US" altLang="ko-KR" sz="2800" spc="-1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800" spc="-1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취득 여부는 개인 선택이므로 학과</a:t>
            </a:r>
            <a:r>
              <a:rPr lang="en-US" altLang="ko-KR" sz="2800" spc="-1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spc="-1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공지나 전체 공지 하지 않습니다</a:t>
            </a:r>
            <a:r>
              <a:rPr lang="en-US" altLang="ko-KR" sz="2800" spc="-1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lang="ko-KR" altLang="en-US" sz="2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0392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870110" y="2698468"/>
            <a:ext cx="994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“</a:t>
            </a:r>
            <a:r>
              <a:rPr lang="ko-KR" altLang="en-US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그런데 학과 생활이 </a:t>
            </a:r>
            <a:r>
              <a:rPr lang="ko-KR" altLang="en-US" sz="4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             </a:t>
            </a:r>
            <a:r>
              <a:rPr lang="ko-KR" altLang="en-US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있을까</a:t>
            </a:r>
            <a:r>
              <a:rPr lang="en-US" altLang="ko-KR" sz="4000" dirty="0"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?”</a:t>
            </a:r>
            <a:endParaRPr lang="ko-KR" altLang="en-US" sz="4000" dirty="0"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524000" y="6741368"/>
            <a:ext cx="9144000" cy="116632"/>
          </a:xfrm>
          <a:prstGeom prst="rect">
            <a:avLst/>
          </a:prstGeom>
          <a:solidFill>
            <a:srgbClr val="F66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66B3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1453" y="2467635"/>
            <a:ext cx="33843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500" dirty="0">
                <a:solidFill>
                  <a:srgbClr val="00B0F0"/>
                </a:solidFill>
                <a:latin typeface="+mj-ea"/>
                <a:ea typeface="+mj-ea"/>
                <a:cs typeface="조선일보명조" pitchFamily="18" charset="-127"/>
              </a:rPr>
              <a:t>재미는 </a:t>
            </a:r>
          </a:p>
        </p:txBody>
      </p:sp>
    </p:spTree>
    <p:extLst>
      <p:ext uri="{BB962C8B-B14F-4D97-AF65-F5344CB8AC3E}">
        <p14:creationId xmlns:p14="http://schemas.microsoft.com/office/powerpoint/2010/main" val="377614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5733BD2-AEA5-44BD-86BA-81CF51847FA7}"/>
              </a:ext>
            </a:extLst>
          </p:cNvPr>
          <p:cNvSpPr/>
          <p:nvPr/>
        </p:nvSpPr>
        <p:spPr>
          <a:xfrm>
            <a:off x="652536" y="1140011"/>
            <a:ext cx="11062386" cy="507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D9273E6-3159-4DEC-8AC7-51D866FDA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6" y="-403516"/>
            <a:ext cx="10058400" cy="1450757"/>
          </a:xfrm>
        </p:spPr>
        <p:txBody>
          <a:bodyPr>
            <a:normAutofit/>
          </a:bodyPr>
          <a:lstStyle/>
          <a:p>
            <a:r>
              <a:rPr lang="ko-KR" altLang="en-US" sz="4000" b="1" dirty="0">
                <a:solidFill>
                  <a:srgbClr val="00B0F0"/>
                </a:solidFill>
                <a:latin typeface="+mn-ea"/>
                <a:ea typeface="+mn-ea"/>
              </a:rPr>
              <a:t>학과소개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0095F3E-4B55-4898-966A-6A303C09C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64250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4000" dirty="0">
                <a:solidFill>
                  <a:schemeClr val="tx1"/>
                </a:solidFill>
                <a:latin typeface="+mn-ea"/>
              </a:rPr>
              <a:t>1983  </a:t>
            </a:r>
            <a:r>
              <a:rPr lang="ko-KR" altLang="en-US" sz="4000" dirty="0">
                <a:solidFill>
                  <a:schemeClr val="tx1"/>
                </a:solidFill>
                <a:latin typeface="+mn-ea"/>
              </a:rPr>
              <a:t>아동학과 신설</a:t>
            </a:r>
            <a:endParaRPr lang="en-US" altLang="ko-KR" sz="40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ko-KR" sz="4000" dirty="0">
                <a:solidFill>
                  <a:schemeClr val="tx1"/>
                </a:solidFill>
                <a:latin typeface="+mn-ea"/>
              </a:rPr>
              <a:t>1988  </a:t>
            </a:r>
            <a:r>
              <a:rPr lang="ko-KR" altLang="en-US" sz="4000" dirty="0">
                <a:solidFill>
                  <a:schemeClr val="tx1"/>
                </a:solidFill>
                <a:latin typeface="+mn-ea"/>
              </a:rPr>
              <a:t>아동학과 대학원 과정 신설</a:t>
            </a:r>
            <a:endParaRPr lang="en-US" altLang="ko-KR" sz="40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ko-KR" sz="4000" dirty="0">
                <a:solidFill>
                  <a:schemeClr val="tx1"/>
                </a:solidFill>
                <a:latin typeface="+mn-ea"/>
              </a:rPr>
              <a:t>1996  Brain Korea(BK)21 </a:t>
            </a:r>
            <a:r>
              <a:rPr lang="ko-KR" altLang="en-US" sz="4000" dirty="0">
                <a:solidFill>
                  <a:schemeClr val="tx1"/>
                </a:solidFill>
                <a:latin typeface="+mn-ea"/>
              </a:rPr>
              <a:t>사업 선정</a:t>
            </a:r>
            <a:endParaRPr lang="en-US" altLang="ko-KR" sz="40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ko-KR" sz="4000" dirty="0">
                <a:solidFill>
                  <a:schemeClr val="tx1"/>
                </a:solidFill>
                <a:latin typeface="+mn-ea"/>
              </a:rPr>
              <a:t>2012  </a:t>
            </a:r>
            <a:r>
              <a:rPr lang="ko-KR" altLang="en-US" sz="4000" dirty="0">
                <a:solidFill>
                  <a:schemeClr val="tx1"/>
                </a:solidFill>
                <a:latin typeface="+mn-ea"/>
              </a:rPr>
              <a:t>아동</a:t>
            </a:r>
            <a:r>
              <a:rPr lang="en-US" altLang="ko-KR" sz="4000" dirty="0">
                <a:solidFill>
                  <a:schemeClr val="tx1"/>
                </a:solidFill>
                <a:latin typeface="+mn-ea"/>
              </a:rPr>
              <a:t> · </a:t>
            </a:r>
            <a:r>
              <a:rPr lang="ko-KR" altLang="en-US" sz="4000" dirty="0">
                <a:solidFill>
                  <a:schemeClr val="tx1"/>
                </a:solidFill>
                <a:latin typeface="+mn-ea"/>
              </a:rPr>
              <a:t>청소년학과로 명칭 변경</a:t>
            </a:r>
            <a:endParaRPr lang="en-US" altLang="ko-KR" sz="40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ko-KR" sz="4000" dirty="0">
                <a:solidFill>
                  <a:schemeClr val="tx1"/>
                </a:solidFill>
                <a:latin typeface="+mn-ea"/>
              </a:rPr>
              <a:t>2013  3</a:t>
            </a:r>
            <a:r>
              <a:rPr lang="ko-KR" altLang="en-US" sz="4000" dirty="0">
                <a:solidFill>
                  <a:schemeClr val="tx1"/>
                </a:solidFill>
                <a:latin typeface="+mn-ea"/>
              </a:rPr>
              <a:t>단계 </a:t>
            </a:r>
            <a:r>
              <a:rPr lang="en-US" altLang="ko-KR" sz="4000" dirty="0">
                <a:solidFill>
                  <a:schemeClr val="tx1"/>
                </a:solidFill>
                <a:latin typeface="+mn-ea"/>
              </a:rPr>
              <a:t>BK21(</a:t>
            </a:r>
            <a:r>
              <a:rPr lang="ko-KR" altLang="en-US" sz="4000" dirty="0">
                <a:solidFill>
                  <a:schemeClr val="tx1"/>
                </a:solidFill>
                <a:latin typeface="+mn-ea"/>
              </a:rPr>
              <a:t>아동청소년학과</a:t>
            </a:r>
            <a:r>
              <a:rPr lang="en-US" altLang="ko-KR" sz="4000" dirty="0">
                <a:solidFill>
                  <a:schemeClr val="tx1"/>
                </a:solidFill>
                <a:latin typeface="+mn-ea"/>
              </a:rPr>
              <a:t>) </a:t>
            </a:r>
            <a:r>
              <a:rPr lang="ko-KR" altLang="en-US" sz="4000" dirty="0">
                <a:solidFill>
                  <a:schemeClr val="tx1"/>
                </a:solidFill>
                <a:latin typeface="+mn-ea"/>
              </a:rPr>
              <a:t>선정</a:t>
            </a:r>
          </a:p>
        </p:txBody>
      </p:sp>
    </p:spTree>
    <p:extLst>
      <p:ext uri="{BB962C8B-B14F-4D97-AF65-F5344CB8AC3E}">
        <p14:creationId xmlns:p14="http://schemas.microsoft.com/office/powerpoint/2010/main" val="3338433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이현정\내 사진\아동학과11학번MT-을왕리\IMG_0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88" y="3637324"/>
            <a:ext cx="3456384" cy="2304256"/>
          </a:xfrm>
          <a:prstGeom prst="rect">
            <a:avLst/>
          </a:prstGeom>
          <a:noFill/>
        </p:spPr>
      </p:pic>
      <p:pic>
        <p:nvPicPr>
          <p:cNvPr id="7" name="그림 6" descr="IMG_0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44858"/>
            <a:ext cx="3419872" cy="2279915"/>
          </a:xfrm>
          <a:prstGeom prst="rect">
            <a:avLst/>
          </a:prstGeom>
        </p:spPr>
      </p:pic>
      <p:pic>
        <p:nvPicPr>
          <p:cNvPr id="4" name="그림 3" descr="408514_516308468391402_2056702769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3344" y="1549092"/>
            <a:ext cx="5760640" cy="43924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5061" y="218246"/>
            <a:ext cx="9268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>
                <a:solidFill>
                  <a:srgbClr val="00B0F0"/>
                </a:solidFill>
                <a:latin typeface="+mj-ea"/>
                <a:ea typeface="+mj-ea"/>
              </a:rPr>
              <a:t>네</a:t>
            </a:r>
            <a:r>
              <a:rPr lang="en-US" altLang="ko-KR" sz="6000" dirty="0">
                <a:solidFill>
                  <a:srgbClr val="00B0F0"/>
                </a:solidFill>
                <a:latin typeface="+mj-ea"/>
                <a:ea typeface="+mj-ea"/>
              </a:rPr>
              <a:t>/YES/</a:t>
            </a:r>
            <a:r>
              <a:rPr lang="ko-KR" altLang="en-US" sz="6000" dirty="0">
                <a:solidFill>
                  <a:srgbClr val="00B0F0"/>
                </a:solidFill>
                <a:latin typeface="+mj-ea"/>
                <a:ea typeface="+mj-ea"/>
              </a:rPr>
              <a:t>물론</a:t>
            </a:r>
            <a:r>
              <a:rPr lang="en-US" altLang="ko-KR" sz="6000" dirty="0">
                <a:solidFill>
                  <a:srgbClr val="00B0F0"/>
                </a:solidFill>
                <a:latin typeface="+mj-ea"/>
                <a:ea typeface="+mj-ea"/>
              </a:rPr>
              <a:t>/</a:t>
            </a:r>
            <a:r>
              <a:rPr lang="ko-KR" altLang="en-US" sz="6000" dirty="0">
                <a:solidFill>
                  <a:srgbClr val="00B0F0"/>
                </a:solidFill>
                <a:latin typeface="+mj-ea"/>
                <a:ea typeface="+mj-ea"/>
              </a:rPr>
              <a:t>당연합니다</a:t>
            </a:r>
            <a:r>
              <a:rPr lang="en-US" altLang="ko-KR" sz="6000" dirty="0">
                <a:solidFill>
                  <a:srgbClr val="00B0F0"/>
                </a:solidFill>
                <a:latin typeface="+mj-ea"/>
                <a:ea typeface="+mj-ea"/>
              </a:rPr>
              <a:t>!</a:t>
            </a:r>
            <a:endParaRPr lang="ko-KR" altLang="en-US" sz="6000" dirty="0">
              <a:solidFill>
                <a:srgbClr val="00B0F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34425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420694_177810222336866_152966409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0885" y="3163384"/>
            <a:ext cx="2436625" cy="3289344"/>
          </a:xfrm>
          <a:prstGeom prst="rect">
            <a:avLst/>
          </a:prstGeom>
        </p:spPr>
      </p:pic>
      <p:pic>
        <p:nvPicPr>
          <p:cNvPr id="3074" name="Picture 2" descr="C:\Users\이현정\Desktop\429458_379782685378994_11102700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7509" y="3154055"/>
            <a:ext cx="2107322" cy="3308004"/>
          </a:xfrm>
          <a:prstGeom prst="rect">
            <a:avLst/>
          </a:prstGeom>
          <a:noFill/>
        </p:spPr>
      </p:pic>
      <p:pic>
        <p:nvPicPr>
          <p:cNvPr id="1027" name="Picture 3" descr="C:\Users\문소윤\Desktop\아동청소년학과\사진\539656_675796672444259_22568733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6568" y="0"/>
            <a:ext cx="4361313" cy="3078906"/>
          </a:xfrm>
          <a:prstGeom prst="rect">
            <a:avLst/>
          </a:prstGeom>
          <a:noFill/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625" y="0"/>
            <a:ext cx="4123534" cy="307890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719" y="3238032"/>
            <a:ext cx="4205720" cy="301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30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955540" y="1838536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atin typeface="+mj-ea"/>
                <a:ea typeface="+mj-ea"/>
                <a:cs typeface="조선일보명조" pitchFamily="18" charset="-127"/>
              </a:rPr>
              <a:t>감사합니다</a:t>
            </a:r>
            <a:r>
              <a:rPr lang="en-US" altLang="ko-KR" sz="6000" b="1" dirty="0">
                <a:latin typeface="+mj-ea"/>
                <a:ea typeface="+mj-ea"/>
                <a:cs typeface="조선일보명조" pitchFamily="18" charset="-127"/>
              </a:rPr>
              <a:t>. </a:t>
            </a:r>
            <a:endParaRPr lang="ko-KR" altLang="en-US" sz="6000" b="1" dirty="0">
              <a:latin typeface="+mj-ea"/>
              <a:ea typeface="+mj-ea"/>
              <a:cs typeface="조선일보명조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524000" y="6741368"/>
            <a:ext cx="9144000" cy="116632"/>
          </a:xfrm>
          <a:prstGeom prst="rect">
            <a:avLst/>
          </a:prstGeom>
          <a:solidFill>
            <a:srgbClr val="F66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66B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9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이현정\Desktop\그림1.gif">
            <a:extLst>
              <a:ext uri="{FF2B5EF4-FFF2-40B4-BE49-F238E27FC236}">
                <a16:creationId xmlns:a16="http://schemas.microsoft.com/office/drawing/2014/main" id="{1B168935-30E0-462F-8093-ED4BB8FB2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139" y="1751346"/>
            <a:ext cx="1039366" cy="2056618"/>
          </a:xfrm>
          <a:prstGeom prst="rect">
            <a:avLst/>
          </a:prstGeom>
          <a:noFill/>
        </p:spPr>
      </p:pic>
      <p:pic>
        <p:nvPicPr>
          <p:cNvPr id="5" name="Picture 3" descr="C:\Users\이현정\Desktop\그림2.gif">
            <a:extLst>
              <a:ext uri="{FF2B5EF4-FFF2-40B4-BE49-F238E27FC236}">
                <a16:creationId xmlns:a16="http://schemas.microsoft.com/office/drawing/2014/main" id="{84D1F5DD-908D-4697-8762-70C92ED44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283" y="2256394"/>
            <a:ext cx="988266" cy="1354088"/>
          </a:xfrm>
          <a:prstGeom prst="rect">
            <a:avLst/>
          </a:prstGeom>
          <a:noFill/>
        </p:spPr>
      </p:pic>
      <p:pic>
        <p:nvPicPr>
          <p:cNvPr id="6" name="Picture 4" descr="C:\Users\이현정\Desktop\그림3.gif">
            <a:extLst>
              <a:ext uri="{FF2B5EF4-FFF2-40B4-BE49-F238E27FC236}">
                <a16:creationId xmlns:a16="http://schemas.microsoft.com/office/drawing/2014/main" id="{64943EF8-2C8B-47A2-890D-A0BB81676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2728" y="2120373"/>
            <a:ext cx="1666875" cy="1466850"/>
          </a:xfrm>
          <a:prstGeom prst="rect">
            <a:avLst/>
          </a:prstGeom>
          <a:noFill/>
        </p:spPr>
      </p:pic>
      <p:pic>
        <p:nvPicPr>
          <p:cNvPr id="7" name="Picture 5" descr="C:\Users\이현정\Desktop\그림4.gif">
            <a:extLst>
              <a:ext uri="{FF2B5EF4-FFF2-40B4-BE49-F238E27FC236}">
                <a16:creationId xmlns:a16="http://schemas.microsoft.com/office/drawing/2014/main" id="{F2C4563E-AF69-4E34-BDB8-4D30BBB69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7591" y="1811565"/>
            <a:ext cx="1656184" cy="1953839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8DCBEC-9FB9-40AA-9B69-3D884B45460C}"/>
              </a:ext>
            </a:extLst>
          </p:cNvPr>
          <p:cNvSpPr txBox="1"/>
          <p:nvPr/>
        </p:nvSpPr>
        <p:spPr>
          <a:xfrm>
            <a:off x="630578" y="578757"/>
            <a:ext cx="10764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+mj-ea"/>
                <a:ea typeface="+mj-ea"/>
              </a:rPr>
              <a:t>아동은 </a:t>
            </a:r>
            <a:r>
              <a:rPr lang="en-US" altLang="ko-KR" sz="4000" dirty="0">
                <a:latin typeface="+mj-ea"/>
                <a:ea typeface="+mj-ea"/>
              </a:rPr>
              <a:t>20</a:t>
            </a:r>
            <a:r>
              <a:rPr lang="ko-KR" altLang="en-US" sz="4000" dirty="0">
                <a:latin typeface="+mj-ea"/>
                <a:ea typeface="+mj-ea"/>
              </a:rPr>
              <a:t>대 초반까지를 포함하는 연령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8DCBEC-9FB9-40AA-9B69-3D884B45460C}"/>
              </a:ext>
            </a:extLst>
          </p:cNvPr>
          <p:cNvSpPr txBox="1"/>
          <p:nvPr/>
        </p:nvSpPr>
        <p:spPr>
          <a:xfrm>
            <a:off x="2774127" y="5152045"/>
            <a:ext cx="593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rgbClr val="00B0F0"/>
                </a:solidFill>
                <a:latin typeface="+mj-ea"/>
                <a:ea typeface="+mj-ea"/>
              </a:rPr>
              <a:t>아동청소년 전문가 양성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794824" y="3730330"/>
            <a:ext cx="106006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dirty="0">
                <a:latin typeface="+mj-ea"/>
                <a:ea typeface="+mj-ea"/>
              </a:rPr>
              <a:t>발달</a:t>
            </a:r>
            <a:r>
              <a:rPr lang="en-US" altLang="ko-KR" sz="4000" dirty="0">
                <a:latin typeface="+mj-ea"/>
                <a:ea typeface="+mj-ea"/>
              </a:rPr>
              <a:t>, </a:t>
            </a:r>
            <a:r>
              <a:rPr lang="ko-KR" altLang="en-US" sz="4000" dirty="0">
                <a:latin typeface="+mj-ea"/>
                <a:ea typeface="+mj-ea"/>
              </a:rPr>
              <a:t>심리</a:t>
            </a:r>
            <a:r>
              <a:rPr lang="en-US" altLang="ko-KR" sz="4000" dirty="0">
                <a:latin typeface="+mj-ea"/>
                <a:ea typeface="+mj-ea"/>
              </a:rPr>
              <a:t>, </a:t>
            </a:r>
            <a:r>
              <a:rPr lang="ko-KR" altLang="en-US" sz="4000" dirty="0">
                <a:latin typeface="+mj-ea"/>
                <a:ea typeface="+mj-ea"/>
              </a:rPr>
              <a:t>교육</a:t>
            </a:r>
            <a:r>
              <a:rPr lang="en-US" altLang="ko-KR" sz="4000" dirty="0">
                <a:latin typeface="+mj-ea"/>
                <a:ea typeface="+mj-ea"/>
              </a:rPr>
              <a:t>, </a:t>
            </a:r>
            <a:r>
              <a:rPr lang="ko-KR" altLang="en-US" sz="4000" dirty="0">
                <a:latin typeface="+mj-ea"/>
                <a:ea typeface="+mj-ea"/>
              </a:rPr>
              <a:t>상담</a:t>
            </a:r>
            <a:r>
              <a:rPr lang="en-US" altLang="ko-KR" sz="4000" dirty="0">
                <a:latin typeface="+mj-ea"/>
                <a:ea typeface="+mj-ea"/>
              </a:rPr>
              <a:t>, </a:t>
            </a:r>
            <a:r>
              <a:rPr lang="ko-KR" altLang="en-US" sz="4000" dirty="0">
                <a:latin typeface="+mj-ea"/>
                <a:ea typeface="+mj-ea"/>
              </a:rPr>
              <a:t>미디어</a:t>
            </a:r>
            <a:r>
              <a:rPr lang="en-US" altLang="ko-KR" sz="4000" dirty="0">
                <a:latin typeface="+mj-ea"/>
                <a:ea typeface="+mj-ea"/>
              </a:rPr>
              <a:t>, </a:t>
            </a:r>
            <a:r>
              <a:rPr lang="ko-KR" altLang="en-US" sz="4000" dirty="0">
                <a:latin typeface="+mj-ea"/>
                <a:ea typeface="+mj-ea"/>
              </a:rPr>
              <a:t>가족</a:t>
            </a:r>
            <a:r>
              <a:rPr lang="en-US" altLang="ko-KR" sz="4000" dirty="0">
                <a:latin typeface="+mj-ea"/>
                <a:ea typeface="+mj-ea"/>
              </a:rPr>
              <a:t>, </a:t>
            </a:r>
            <a:r>
              <a:rPr lang="ko-KR" altLang="en-US" sz="4000" dirty="0">
                <a:latin typeface="+mj-ea"/>
                <a:ea typeface="+mj-ea"/>
              </a:rPr>
              <a:t>건강 등 종합적 분야의 지식 필요</a:t>
            </a:r>
          </a:p>
        </p:txBody>
      </p:sp>
    </p:spTree>
    <p:extLst>
      <p:ext uri="{BB962C8B-B14F-4D97-AF65-F5344CB8AC3E}">
        <p14:creationId xmlns:p14="http://schemas.microsoft.com/office/powerpoint/2010/main" val="373182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8">
            <a:extLst>
              <a:ext uri="{FF2B5EF4-FFF2-40B4-BE49-F238E27FC236}">
                <a16:creationId xmlns:a16="http://schemas.microsoft.com/office/drawing/2014/main" id="{4D9656FA-2B93-49B8-A0FC-48BC3B06C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0"/>
            <a:ext cx="2202812" cy="3072923"/>
          </a:xfrm>
          <a:effectLst>
            <a:softEdge rad="368300"/>
          </a:effec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A7DE582-2556-4B3D-976C-653C8825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45" y="267333"/>
            <a:ext cx="10058400" cy="771202"/>
          </a:xfrm>
        </p:spPr>
        <p:txBody>
          <a:bodyPr>
            <a:normAutofit/>
          </a:bodyPr>
          <a:lstStyle/>
          <a:p>
            <a:pPr algn="r"/>
            <a:r>
              <a:rPr lang="ko-KR" altLang="en-US" sz="4000" b="1" dirty="0">
                <a:solidFill>
                  <a:srgbClr val="00B0F0"/>
                </a:solidFill>
                <a:latin typeface="+mj-ea"/>
              </a:rPr>
              <a:t>미래 직업전망 </a:t>
            </a:r>
            <a:r>
              <a:rPr lang="en-US" altLang="ko-KR" sz="4000" b="1" dirty="0">
                <a:solidFill>
                  <a:srgbClr val="00B0F0"/>
                </a:solidFill>
                <a:latin typeface="+mj-ea"/>
              </a:rPr>
              <a:t>2020</a:t>
            </a:r>
            <a:endParaRPr lang="ko-KR" altLang="en-US" sz="4000" b="1" dirty="0">
              <a:solidFill>
                <a:srgbClr val="00B0F0"/>
              </a:solidFill>
              <a:latin typeface="+mj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79EB2A1-D50A-4C74-8172-2DD48CC832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" t="1655" r="529" b="2228"/>
          <a:stretch/>
        </p:blipFill>
        <p:spPr>
          <a:xfrm>
            <a:off x="1867884" y="1124234"/>
            <a:ext cx="9855414" cy="502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6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A2DC1A2B-4796-4FE7-9ED4-B6289F9FCAAA}"/>
              </a:ext>
            </a:extLst>
          </p:cNvPr>
          <p:cNvSpPr/>
          <p:nvPr/>
        </p:nvSpPr>
        <p:spPr>
          <a:xfrm>
            <a:off x="652536" y="1140011"/>
            <a:ext cx="11062386" cy="507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8DCBEC-9FB9-40AA-9B69-3D884B45460C}"/>
              </a:ext>
            </a:extLst>
          </p:cNvPr>
          <p:cNvSpPr txBox="1"/>
          <p:nvPr/>
        </p:nvSpPr>
        <p:spPr>
          <a:xfrm>
            <a:off x="4771257" y="259580"/>
            <a:ext cx="556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+mj-ea"/>
                <a:ea typeface="+mj-ea"/>
              </a:rPr>
              <a:t>아이들이 </a:t>
            </a:r>
            <a:r>
              <a:rPr lang="ko-KR" altLang="en-US" sz="4000" dirty="0" err="1">
                <a:latin typeface="+mj-ea"/>
                <a:ea typeface="+mj-ea"/>
              </a:rPr>
              <a:t>줄었다구요</a:t>
            </a:r>
            <a:r>
              <a:rPr lang="en-US" altLang="ko-KR" sz="4000" dirty="0">
                <a:latin typeface="+mj-ea"/>
                <a:ea typeface="+mj-ea"/>
              </a:rPr>
              <a:t>?</a:t>
            </a:r>
            <a:endParaRPr lang="ko-KR" altLang="en-US" sz="4000" dirty="0">
              <a:latin typeface="+mj-ea"/>
              <a:ea typeface="+mj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5" y="3683478"/>
            <a:ext cx="5234207" cy="28929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8DCBEC-9FB9-40AA-9B69-3D884B45460C}"/>
              </a:ext>
            </a:extLst>
          </p:cNvPr>
          <p:cNvSpPr txBox="1"/>
          <p:nvPr/>
        </p:nvSpPr>
        <p:spPr>
          <a:xfrm>
            <a:off x="5846683" y="1495938"/>
            <a:ext cx="65609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3000" dirty="0">
                <a:latin typeface="+mj-ea"/>
                <a:ea typeface="+mj-ea"/>
              </a:rPr>
              <a:t>아동출산은 국가 생존의 문제</a:t>
            </a:r>
            <a:endParaRPr lang="en-US" altLang="ko-KR" sz="3000" dirty="0">
              <a:latin typeface="+mj-ea"/>
              <a:ea typeface="+mj-ea"/>
            </a:endParaRPr>
          </a:p>
          <a:p>
            <a:endParaRPr lang="en-US" altLang="ko-KR" sz="3000" dirty="0">
              <a:latin typeface="+mj-ea"/>
              <a:ea typeface="+mj-ea"/>
            </a:endParaRPr>
          </a:p>
          <a:p>
            <a:pPr marL="571500" indent="-571500">
              <a:buFontTx/>
              <a:buChar char="-"/>
            </a:pPr>
            <a:r>
              <a:rPr lang="ko-KR" altLang="en-US" sz="3000" dirty="0">
                <a:latin typeface="+mj-ea"/>
                <a:ea typeface="+mj-ea"/>
              </a:rPr>
              <a:t>적지만 질 높은 양육과 다양한 서비스요구증가</a:t>
            </a:r>
            <a:endParaRPr lang="en-US" altLang="ko-KR" sz="3000" dirty="0">
              <a:latin typeface="+mj-ea"/>
              <a:ea typeface="+mj-ea"/>
            </a:endParaRPr>
          </a:p>
          <a:p>
            <a:endParaRPr lang="en-US" altLang="ko-KR" sz="3000" dirty="0">
              <a:latin typeface="+mj-ea"/>
              <a:ea typeface="+mj-ea"/>
            </a:endParaRPr>
          </a:p>
          <a:p>
            <a:pPr marL="571500" indent="-571500">
              <a:buFontTx/>
              <a:buChar char="-"/>
            </a:pPr>
            <a:r>
              <a:rPr lang="ko-KR" altLang="en-US" sz="3000" dirty="0">
                <a:latin typeface="+mj-ea"/>
              </a:rPr>
              <a:t>양육은 개인이 아니라 사회 전체가 할일</a:t>
            </a:r>
            <a:endParaRPr lang="en-US" altLang="ko-KR" sz="3000" dirty="0">
              <a:latin typeface="+mj-ea"/>
            </a:endParaRPr>
          </a:p>
          <a:p>
            <a:endParaRPr lang="en-US" altLang="ko-KR" sz="3000" dirty="0">
              <a:latin typeface="+mj-ea"/>
            </a:endParaRPr>
          </a:p>
          <a:p>
            <a:pPr marL="571500" indent="-571500">
              <a:buFontTx/>
              <a:buChar char="-"/>
            </a:pPr>
            <a:r>
              <a:rPr lang="ko-KR" altLang="en-US" sz="3000" dirty="0">
                <a:latin typeface="+mj-ea"/>
              </a:rPr>
              <a:t>아동전문가 더 많이 요구</a:t>
            </a:r>
            <a:endParaRPr lang="ko-KR" altLang="en-US" sz="3000" dirty="0">
              <a:latin typeface="+mj-ea"/>
              <a:ea typeface="+mj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90" y="195083"/>
            <a:ext cx="3915068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1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D54A9E0A-504C-4A9B-8671-31D35FC0BBE3}"/>
              </a:ext>
            </a:extLst>
          </p:cNvPr>
          <p:cNvSpPr/>
          <p:nvPr/>
        </p:nvSpPr>
        <p:spPr>
          <a:xfrm>
            <a:off x="652536" y="1140011"/>
            <a:ext cx="11062386" cy="507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786D95A-4E4C-4536-AD4B-57A55D2C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88" y="319178"/>
            <a:ext cx="10058400" cy="805707"/>
          </a:xfrm>
        </p:spPr>
        <p:txBody>
          <a:bodyPr>
            <a:normAutofit/>
          </a:bodyPr>
          <a:lstStyle/>
          <a:p>
            <a:r>
              <a:rPr lang="ko-KR" altLang="en-US" sz="4000" b="1" dirty="0">
                <a:solidFill>
                  <a:srgbClr val="00B0F0"/>
                </a:solidFill>
              </a:rPr>
              <a:t>교수소개</a:t>
            </a:r>
          </a:p>
        </p:txBody>
      </p:sp>
      <p:pic>
        <p:nvPicPr>
          <p:cNvPr id="7" name="Picture 2" descr="C:\Users\이현정\Desktop\2007-09-17-54-42_1190012082116.gif">
            <a:extLst>
              <a:ext uri="{FF2B5EF4-FFF2-40B4-BE49-F238E27FC236}">
                <a16:creationId xmlns:a16="http://schemas.microsoft.com/office/drawing/2014/main" id="{32FBF230-3986-416C-9592-23540C56E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2894" y="1486978"/>
            <a:ext cx="1589368" cy="20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671832D1-7760-483D-84D2-9CE0EFB4B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46" y="1468494"/>
            <a:ext cx="1512000" cy="20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A9795D6D-60ED-496F-B185-8C7D81F0A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338088"/>
              </p:ext>
            </p:extLst>
          </p:nvPr>
        </p:nvGraphicFramePr>
        <p:xfrm>
          <a:off x="195941" y="3662765"/>
          <a:ext cx="11868540" cy="216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708">
                  <a:extLst>
                    <a:ext uri="{9D8B030D-6E8A-4147-A177-3AD203B41FA5}">
                      <a16:colId xmlns:a16="http://schemas.microsoft.com/office/drawing/2014/main" val="2275718665"/>
                    </a:ext>
                  </a:extLst>
                </a:gridCol>
                <a:gridCol w="2373708">
                  <a:extLst>
                    <a:ext uri="{9D8B030D-6E8A-4147-A177-3AD203B41FA5}">
                      <a16:colId xmlns:a16="http://schemas.microsoft.com/office/drawing/2014/main" val="1749683033"/>
                    </a:ext>
                  </a:extLst>
                </a:gridCol>
                <a:gridCol w="2373708">
                  <a:extLst>
                    <a:ext uri="{9D8B030D-6E8A-4147-A177-3AD203B41FA5}">
                      <a16:colId xmlns:a16="http://schemas.microsoft.com/office/drawing/2014/main" val="759274873"/>
                    </a:ext>
                  </a:extLst>
                </a:gridCol>
                <a:gridCol w="2373708">
                  <a:extLst>
                    <a:ext uri="{9D8B030D-6E8A-4147-A177-3AD203B41FA5}">
                      <a16:colId xmlns:a16="http://schemas.microsoft.com/office/drawing/2014/main" val="322300594"/>
                    </a:ext>
                  </a:extLst>
                </a:gridCol>
                <a:gridCol w="2373708">
                  <a:extLst>
                    <a:ext uri="{9D8B030D-6E8A-4147-A177-3AD203B41FA5}">
                      <a16:colId xmlns:a16="http://schemas.microsoft.com/office/drawing/2014/main" val="4206636504"/>
                    </a:ext>
                  </a:extLst>
                </a:gridCol>
              </a:tblGrid>
              <a:tr h="695667">
                <a:tc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r>
                        <a:rPr lang="ko-KR" altLang="en-US" sz="2300" dirty="0" err="1">
                          <a:solidFill>
                            <a:schemeClr val="tx1"/>
                          </a:solidFill>
                        </a:rPr>
                        <a:t>현은자</a:t>
                      </a:r>
                      <a:r>
                        <a:rPr lang="ko-KR" altLang="en-US" sz="2300" dirty="0">
                          <a:solidFill>
                            <a:schemeClr val="tx1"/>
                          </a:solidFill>
                        </a:rPr>
                        <a:t> 교수님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r>
                        <a:rPr lang="ko-KR" altLang="en-US" sz="2300" dirty="0">
                          <a:solidFill>
                            <a:schemeClr val="tx1"/>
                          </a:solidFill>
                        </a:rPr>
                        <a:t>이양희 교수님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r>
                        <a:rPr lang="ko-KR" altLang="en-US" sz="2300" dirty="0">
                          <a:solidFill>
                            <a:schemeClr val="tx1"/>
                          </a:solidFill>
                        </a:rPr>
                        <a:t>최인수 교수님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r>
                        <a:rPr lang="ko-KR" altLang="en-US" sz="2300" dirty="0">
                          <a:solidFill>
                            <a:schemeClr val="tx1"/>
                          </a:solidFill>
                        </a:rPr>
                        <a:t>송하나 교수님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r>
                        <a:rPr lang="ko-KR" altLang="en-US" sz="2300" dirty="0">
                          <a:solidFill>
                            <a:schemeClr val="tx1"/>
                          </a:solidFill>
                        </a:rPr>
                        <a:t>성지현 교수님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9654152"/>
                  </a:ext>
                </a:extLst>
              </a:tr>
              <a:tr h="1464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dirty="0">
                          <a:effectLst/>
                          <a:latin typeface="+mj-ea"/>
                          <a:ea typeface="+mj-ea"/>
                        </a:rPr>
                        <a:t>유아미디어교육</a:t>
                      </a:r>
                      <a:endParaRPr lang="en-US" altLang="ko-KR" sz="2000" b="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dirty="0">
                          <a:effectLst/>
                          <a:latin typeface="+mj-ea"/>
                          <a:ea typeface="+mj-ea"/>
                        </a:rPr>
                        <a:t>아동문학</a:t>
                      </a:r>
                      <a:endParaRPr lang="en-US" altLang="ko-KR" sz="2000" b="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기독교 유아교육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아동상담</a:t>
                      </a:r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20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임상</a:t>
                      </a:r>
                      <a:endParaRPr lang="en-US" altLang="ko-KR" sz="20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아동학대와 방임</a:t>
                      </a:r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20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아동인권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dirty="0">
                          <a:effectLst/>
                        </a:rPr>
                        <a:t>창의성</a:t>
                      </a:r>
                      <a:r>
                        <a:rPr lang="en-US" altLang="ko-KR" sz="2000" b="0" dirty="0"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dirty="0" err="1">
                          <a:effectLst/>
                        </a:rPr>
                        <a:t>영재성</a:t>
                      </a:r>
                      <a:endParaRPr lang="en-US" altLang="ko-KR" sz="2000" b="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dirty="0">
                          <a:effectLst/>
                        </a:rPr>
                        <a:t>긍정 심리학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2000" b="0" dirty="0">
                          <a:effectLst/>
                        </a:rPr>
                        <a:t>아동심리</a:t>
                      </a:r>
                      <a:r>
                        <a:rPr lang="en-US" altLang="ko-KR" sz="2000" b="0" dirty="0">
                          <a:effectLst/>
                        </a:rPr>
                        <a:t>/</a:t>
                      </a:r>
                      <a:r>
                        <a:rPr lang="ko-KR" altLang="en-US" sz="2000" b="0" dirty="0">
                          <a:effectLst/>
                        </a:rPr>
                        <a:t>발달</a:t>
                      </a:r>
                      <a:endParaRPr lang="en-US" altLang="ko-KR" sz="2000" b="0" dirty="0">
                        <a:effectLst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2000" b="0" dirty="0">
                          <a:effectLst/>
                        </a:rPr>
                        <a:t>부모자녀관계</a:t>
                      </a:r>
                      <a:endParaRPr lang="en-US" altLang="ko-KR" sz="2000" b="0" dirty="0">
                        <a:effectLst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2000" b="0" dirty="0">
                          <a:effectLst/>
                        </a:rPr>
                        <a:t>청소년 정신건강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영</a:t>
                      </a:r>
                      <a:r>
                        <a:rPr lang="en-US" altLang="ko-KR" sz="20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·</a:t>
                      </a:r>
                      <a:r>
                        <a:rPr lang="ko-KR" altLang="en-US" sz="20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유아 교육</a:t>
                      </a:r>
                      <a:r>
                        <a:rPr lang="en-US" altLang="ko-KR" sz="20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lang="ko-KR" altLang="en-US" sz="20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보육</a:t>
                      </a:r>
                      <a:endParaRPr lang="en-US" altLang="ko-KR" sz="20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부모</a:t>
                      </a:r>
                      <a:r>
                        <a:rPr lang="en-US" altLang="ko-KR" sz="20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lang="ko-KR" altLang="en-US" sz="2000" b="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교사교육</a:t>
                      </a:r>
                      <a:endParaRPr lang="en-US" altLang="ko-KR" sz="20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dirty="0">
                          <a:effectLst/>
                        </a:rPr>
                        <a:t>교육 보육 정책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127007"/>
                  </a:ext>
                </a:extLst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72" y="1486754"/>
            <a:ext cx="1637580" cy="199774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449" y="1468494"/>
            <a:ext cx="1676923" cy="203448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69" y="1468494"/>
            <a:ext cx="1794537" cy="208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2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8EFF191-F1FF-4D78-AF6A-0FC478BD3DFE}"/>
              </a:ext>
            </a:extLst>
          </p:cNvPr>
          <p:cNvSpPr/>
          <p:nvPr/>
        </p:nvSpPr>
        <p:spPr>
          <a:xfrm>
            <a:off x="652536" y="1140011"/>
            <a:ext cx="11062386" cy="507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79D4A1A-4985-4756-8107-D99B7CC1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21" y="443851"/>
            <a:ext cx="10058400" cy="719443"/>
          </a:xfrm>
        </p:spPr>
        <p:txBody>
          <a:bodyPr>
            <a:normAutofit/>
          </a:bodyPr>
          <a:lstStyle/>
          <a:p>
            <a:r>
              <a:rPr lang="ko-KR" altLang="en-US" sz="4000" b="1" dirty="0">
                <a:solidFill>
                  <a:srgbClr val="00B0F0"/>
                </a:solidFill>
              </a:rPr>
              <a:t>수업 소개</a:t>
            </a:r>
          </a:p>
        </p:txBody>
      </p:sp>
      <p:sp>
        <p:nvSpPr>
          <p:cNvPr id="4" name="막힌 원호 3">
            <a:extLst>
              <a:ext uri="{FF2B5EF4-FFF2-40B4-BE49-F238E27FC236}">
                <a16:creationId xmlns:a16="http://schemas.microsoft.com/office/drawing/2014/main" id="{1AC60846-6522-46C5-A49A-07FAFD59A366}"/>
              </a:ext>
            </a:extLst>
          </p:cNvPr>
          <p:cNvSpPr/>
          <p:nvPr/>
        </p:nvSpPr>
        <p:spPr>
          <a:xfrm>
            <a:off x="3845362" y="1514047"/>
            <a:ext cx="3959001" cy="3959001"/>
          </a:xfrm>
          <a:prstGeom prst="blockArc">
            <a:avLst>
              <a:gd name="adj1" fmla="val 19992863"/>
              <a:gd name="adj2" fmla="val 19800000"/>
              <a:gd name="adj3" fmla="val 4528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01203-DD51-4A33-9990-26917D4FEB1E}"/>
              </a:ext>
            </a:extLst>
          </p:cNvPr>
          <p:cNvSpPr txBox="1"/>
          <p:nvPr/>
        </p:nvSpPr>
        <p:spPr>
          <a:xfrm>
            <a:off x="3270766" y="1566365"/>
            <a:ext cx="255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아동청소년 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심리 및 발달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5CB3EB-1854-4D36-AB5F-69FA0472C8C1}"/>
              </a:ext>
            </a:extLst>
          </p:cNvPr>
          <p:cNvSpPr txBox="1"/>
          <p:nvPr/>
        </p:nvSpPr>
        <p:spPr>
          <a:xfrm>
            <a:off x="4430243" y="4821727"/>
            <a:ext cx="255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pc="-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아동문학 및 미디어 교육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94EFA-E906-4676-864D-FE6EAEB504AE}"/>
              </a:ext>
            </a:extLst>
          </p:cNvPr>
          <p:cNvSpPr txBox="1"/>
          <p:nvPr/>
        </p:nvSpPr>
        <p:spPr>
          <a:xfrm>
            <a:off x="6220005" y="1861422"/>
            <a:ext cx="255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pc="-1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영재성</a:t>
            </a:r>
            <a:r>
              <a:rPr lang="ko-KR" altLang="en-US" sz="3000" b="1" spc="-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endParaRPr lang="en-US" altLang="ko-KR" sz="3000" b="1" spc="-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3000" b="1" spc="-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창의성 교육</a:t>
            </a:r>
            <a:endParaRPr lang="en-US" altLang="ko-KR" sz="3000" b="1" spc="-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802B4C-C59E-4DFE-BB1B-34305510E016}"/>
              </a:ext>
            </a:extLst>
          </p:cNvPr>
          <p:cNvSpPr txBox="1"/>
          <p:nvPr/>
        </p:nvSpPr>
        <p:spPr>
          <a:xfrm>
            <a:off x="2488113" y="3328594"/>
            <a:ext cx="2714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영유아교육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및 보육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22A3B-11D1-42BF-9EB6-47C76D1F5E26}"/>
              </a:ext>
            </a:extLst>
          </p:cNvPr>
          <p:cNvSpPr txBox="1"/>
          <p:nvPr/>
        </p:nvSpPr>
        <p:spPr>
          <a:xfrm>
            <a:off x="6331717" y="3749500"/>
            <a:ext cx="2714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pc="-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아동청소년</a:t>
            </a:r>
            <a:endParaRPr lang="en-US" altLang="ko-KR" sz="3000" b="1" spc="-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3000" b="1" spc="-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임상 및 상담</a:t>
            </a:r>
          </a:p>
        </p:txBody>
      </p:sp>
    </p:spTree>
    <p:extLst>
      <p:ext uri="{BB962C8B-B14F-4D97-AF65-F5344CB8AC3E}">
        <p14:creationId xmlns:p14="http://schemas.microsoft.com/office/powerpoint/2010/main" val="416650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B070A1-EA21-4139-8EBB-8C4181B11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77" y="0"/>
            <a:ext cx="9681597" cy="779721"/>
          </a:xfrm>
        </p:spPr>
        <p:txBody>
          <a:bodyPr>
            <a:normAutofit/>
          </a:bodyPr>
          <a:lstStyle/>
          <a:p>
            <a:r>
              <a:rPr lang="ko-KR" altLang="en-US" sz="4000" b="1" dirty="0">
                <a:solidFill>
                  <a:srgbClr val="00B0F0"/>
                </a:solidFill>
                <a:latin typeface="+mj-ea"/>
              </a:rPr>
              <a:t>주제영역 과목 </a:t>
            </a:r>
            <a:r>
              <a:rPr lang="en-US" altLang="ko-KR" sz="4000" b="1" dirty="0">
                <a:solidFill>
                  <a:srgbClr val="00B0F0"/>
                </a:solidFill>
                <a:latin typeface="+mj-ea"/>
              </a:rPr>
              <a:t>(</a:t>
            </a:r>
            <a:r>
              <a:rPr lang="ko-KR" altLang="en-US" sz="4000" b="1" dirty="0">
                <a:solidFill>
                  <a:srgbClr val="00B0F0"/>
                </a:solidFill>
                <a:latin typeface="+mj-ea"/>
              </a:rPr>
              <a:t>가나다</a:t>
            </a:r>
            <a:r>
              <a:rPr lang="en-US" altLang="ko-KR" sz="4000" b="1" dirty="0">
                <a:solidFill>
                  <a:srgbClr val="00B0F0"/>
                </a:solidFill>
                <a:latin typeface="+mj-ea"/>
              </a:rPr>
              <a:t> </a:t>
            </a:r>
            <a:r>
              <a:rPr lang="ko-KR" altLang="en-US" sz="4000" b="1" dirty="0">
                <a:solidFill>
                  <a:srgbClr val="00B0F0"/>
                </a:solidFill>
                <a:latin typeface="+mj-ea"/>
              </a:rPr>
              <a:t>순</a:t>
            </a:r>
            <a:r>
              <a:rPr lang="en-US" altLang="ko-KR" sz="4000" b="1" dirty="0">
                <a:solidFill>
                  <a:srgbClr val="00B0F0"/>
                </a:solidFill>
                <a:latin typeface="+mj-ea"/>
              </a:rPr>
              <a:t>)</a:t>
            </a:r>
            <a:endParaRPr lang="ko-KR" altLang="en-US" sz="4000" b="1" dirty="0">
              <a:solidFill>
                <a:srgbClr val="00B0F0"/>
              </a:solidFill>
              <a:latin typeface="+mj-ea"/>
            </a:endParaRP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96220C62-0A6F-4184-9737-371E34B32A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045702"/>
              </p:ext>
            </p:extLst>
          </p:nvPr>
        </p:nvGraphicFramePr>
        <p:xfrm>
          <a:off x="120768" y="890401"/>
          <a:ext cx="12002220" cy="537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111">
                  <a:extLst>
                    <a:ext uri="{9D8B030D-6E8A-4147-A177-3AD203B41FA5}">
                      <a16:colId xmlns:a16="http://schemas.microsoft.com/office/drawing/2014/main" val="939014646"/>
                    </a:ext>
                  </a:extLst>
                </a:gridCol>
                <a:gridCol w="2424023">
                  <a:extLst>
                    <a:ext uri="{9D8B030D-6E8A-4147-A177-3AD203B41FA5}">
                      <a16:colId xmlns:a16="http://schemas.microsoft.com/office/drawing/2014/main" val="2550001433"/>
                    </a:ext>
                  </a:extLst>
                </a:gridCol>
                <a:gridCol w="2527540">
                  <a:extLst>
                    <a:ext uri="{9D8B030D-6E8A-4147-A177-3AD203B41FA5}">
                      <a16:colId xmlns:a16="http://schemas.microsoft.com/office/drawing/2014/main" val="2878189576"/>
                    </a:ext>
                  </a:extLst>
                </a:gridCol>
                <a:gridCol w="2459102">
                  <a:extLst>
                    <a:ext uri="{9D8B030D-6E8A-4147-A177-3AD203B41FA5}">
                      <a16:colId xmlns:a16="http://schemas.microsoft.com/office/drawing/2014/main" val="701413954"/>
                    </a:ext>
                  </a:extLst>
                </a:gridCol>
                <a:gridCol w="2400444">
                  <a:extLst>
                    <a:ext uri="{9D8B030D-6E8A-4147-A177-3AD203B41FA5}">
                      <a16:colId xmlns:a16="http://schemas.microsoft.com/office/drawing/2014/main" val="2253951376"/>
                    </a:ext>
                  </a:extLst>
                </a:gridCol>
              </a:tblGrid>
              <a:tr h="92019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2000" dirty="0"/>
                        <a:t>아동문학</a:t>
                      </a:r>
                      <a:r>
                        <a:rPr lang="ko-KR" altLang="en-US" sz="2000" baseline="0" dirty="0"/>
                        <a:t> </a:t>
                      </a:r>
                      <a:endParaRPr lang="en-US" altLang="ko-KR" sz="2000" baseline="0" dirty="0"/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2000" baseline="0" dirty="0"/>
                        <a:t>및 </a:t>
                      </a:r>
                      <a:r>
                        <a:rPr lang="ko-KR" altLang="en-US" sz="2000" dirty="0"/>
                        <a:t>미디어</a:t>
                      </a:r>
                      <a:endParaRPr lang="ko-KR" altLang="en-US" sz="2000" dirty="0">
                        <a:solidFill>
                          <a:srgbClr val="FEFEFE"/>
                        </a:solidFill>
                        <a:latin typeface="맑은 고딕" pitchFamily="50" charset="-127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2000" dirty="0"/>
                        <a:t>아동청소년 </a:t>
                      </a:r>
                      <a:endParaRPr lang="en-US" altLang="ko-KR" sz="2000" dirty="0"/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2000" dirty="0"/>
                        <a:t>상담 및 임상</a:t>
                      </a:r>
                      <a:endParaRPr lang="ko-KR" altLang="en-US" sz="2000" dirty="0">
                        <a:solidFill>
                          <a:srgbClr val="FEFEFE"/>
                        </a:solidFill>
                        <a:latin typeface="맑은 고딕" pitchFamily="50" charset="-127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2000" dirty="0" err="1"/>
                        <a:t>영재성</a:t>
                      </a:r>
                      <a:r>
                        <a:rPr lang="ko-KR" altLang="en-US" sz="2000" dirty="0"/>
                        <a:t> 및 </a:t>
                      </a:r>
                      <a:endParaRPr lang="en-US" altLang="ko-KR" sz="2000" dirty="0"/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2000" dirty="0"/>
                        <a:t>창의성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2000" dirty="0">
                          <a:solidFill>
                            <a:srgbClr val="FEFEFE"/>
                          </a:solidFill>
                          <a:latin typeface="맑은 고딕" pitchFamily="50" charset="-127"/>
                          <a:ea typeface="+mn-ea"/>
                        </a:rPr>
                        <a:t>아동청소년</a:t>
                      </a:r>
                      <a:endParaRPr lang="en-US" altLang="ko-KR" sz="2000" dirty="0">
                        <a:solidFill>
                          <a:srgbClr val="FEFEFE"/>
                        </a:solidFill>
                        <a:latin typeface="맑은 고딕" pitchFamily="50" charset="-127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2000" dirty="0">
                          <a:solidFill>
                            <a:srgbClr val="FEFEFE"/>
                          </a:solidFill>
                          <a:latin typeface="맑은 고딕" pitchFamily="50" charset="-127"/>
                          <a:ea typeface="+mn-ea"/>
                        </a:rPr>
                        <a:t>심리 및 발달</a:t>
                      </a:r>
                      <a:endParaRPr lang="ko-KR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2000" dirty="0">
                          <a:solidFill>
                            <a:srgbClr val="FEFEFE"/>
                          </a:solidFill>
                          <a:latin typeface="맑은 고딕" pitchFamily="50" charset="-127"/>
                          <a:ea typeface="+mn-ea"/>
                        </a:rPr>
                        <a:t>영유아 </a:t>
                      </a:r>
                      <a:endParaRPr lang="en-US" altLang="ko-KR" sz="2000" dirty="0">
                        <a:solidFill>
                          <a:srgbClr val="FEFEFE"/>
                        </a:solidFill>
                        <a:latin typeface="맑은 고딕" pitchFamily="50" charset="-127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2000" dirty="0">
                          <a:solidFill>
                            <a:srgbClr val="FEFEFE"/>
                          </a:solidFill>
                          <a:latin typeface="맑은 고딕" pitchFamily="50" charset="-127"/>
                          <a:ea typeface="+mn-ea"/>
                        </a:rPr>
                        <a:t>교육 및 보육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3613897"/>
                  </a:ext>
                </a:extLst>
              </a:tr>
              <a:tr h="1432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/>
                        <a:t>놀이지도</a:t>
                      </a:r>
                      <a:endParaRPr lang="en-US" altLang="ko-KR" sz="20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/>
                        <a:t>아동문학</a:t>
                      </a:r>
                      <a:endParaRPr lang="en-US" altLang="ko-KR" sz="20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/>
                        <a:t>아동미디어교육</a:t>
                      </a:r>
                      <a:endParaRPr lang="en-US" altLang="ko-KR" sz="20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500" dirty="0" err="1"/>
                        <a:t>아동용콘텐츠개발과</a:t>
                      </a:r>
                      <a:r>
                        <a:rPr lang="en-US" altLang="ko-KR" sz="1500" dirty="0"/>
                        <a:t>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/>
                        <a:t>아동권리와 복지</a:t>
                      </a:r>
                      <a:endParaRPr lang="en-US" altLang="ko-KR" sz="200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err="1">
                          <a:effectLst/>
                        </a:rPr>
                        <a:t>아동을위한</a:t>
                      </a:r>
                      <a:r>
                        <a:rPr lang="ko-KR" altLang="en-US" sz="1400" dirty="0">
                          <a:effectLst/>
                        </a:rPr>
                        <a:t> 사회운동과 변화 </a:t>
                      </a:r>
                      <a:endParaRPr lang="en-US" altLang="ko-KR" sz="14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/>
                        <a:t>특수아교육론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850" dirty="0"/>
                        <a:t>아동관찰 및 행동연구</a:t>
                      </a:r>
                      <a:endParaRPr lang="en-US" altLang="ko-KR" sz="1850" dirty="0"/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850" dirty="0" err="1"/>
                        <a:t>아동학의</a:t>
                      </a:r>
                      <a:r>
                        <a:rPr lang="ko-KR" altLang="en-US" sz="1850" dirty="0"/>
                        <a:t> 통계학 기초</a:t>
                      </a:r>
                      <a:r>
                        <a:rPr lang="ko-KR" altLang="en-US" sz="2000" dirty="0"/>
                        <a:t>영재교육</a:t>
                      </a:r>
                      <a:endParaRPr lang="en-US" altLang="ko-K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/>
                        <a:t>발달심리학</a:t>
                      </a:r>
                      <a:endParaRPr lang="en-US" altLang="ko-KR" sz="200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/>
                        <a:t>부모자녀관계</a:t>
                      </a:r>
                      <a:endParaRPr lang="en-US" altLang="ko-KR" sz="20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/>
                        <a:t>아동발달</a:t>
                      </a:r>
                      <a:endParaRPr lang="en-US" altLang="ko-K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/>
                        <a:t>유아교육과정</a:t>
                      </a:r>
                      <a:endParaRPr lang="en-US" altLang="ko-KR" sz="20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/>
                        <a:t>유아교육론</a:t>
                      </a:r>
                      <a:endParaRPr lang="en-US" altLang="ko-K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257926"/>
                  </a:ext>
                </a:extLst>
              </a:tr>
              <a:tr h="2599490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/>
                        <a:t>그림책창작</a:t>
                      </a:r>
                      <a:endParaRPr lang="en-US" altLang="ko-KR" sz="20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/>
                        <a:t>아동과학지도</a:t>
                      </a:r>
                      <a:endParaRPr lang="en-US" altLang="ko-KR" sz="20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/>
                        <a:t>아동음악</a:t>
                      </a:r>
                      <a:endParaRPr lang="en-US" altLang="ko-KR" sz="20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/>
                        <a:t>아동문학교육</a:t>
                      </a:r>
                      <a:endParaRPr lang="en-US" altLang="ko-KR" sz="200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/>
                        <a:t>언어지도</a:t>
                      </a:r>
                      <a:endParaRPr lang="en-US" altLang="ko-K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/>
                        <a:t>아동상담</a:t>
                      </a:r>
                      <a:endParaRPr lang="en-US" altLang="ko-KR" sz="20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/>
                        <a:t>아동안전관리</a:t>
                      </a:r>
                      <a:endParaRPr lang="en-US" altLang="ko-KR" sz="20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/>
                        <a:t>아동임상심리</a:t>
                      </a:r>
                      <a:endParaRPr lang="en-US" altLang="ko-KR" sz="20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/>
                        <a:t>아동치료법</a:t>
                      </a:r>
                      <a:endParaRPr lang="en-US" altLang="ko-KR" sz="20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/>
                        <a:t>특수아부모교육</a:t>
                      </a:r>
                      <a:endParaRPr lang="en-US" altLang="ko-K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900" dirty="0"/>
                        <a:t>긍정심리와 재능발달</a:t>
                      </a:r>
                      <a:endParaRPr lang="en-US" altLang="ko-KR" sz="190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/>
                        <a:t>사고와 창의성</a:t>
                      </a:r>
                      <a:endParaRPr lang="en-US" altLang="ko-KR" sz="20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/>
                        <a:t>아동심리측정</a:t>
                      </a:r>
                      <a:endParaRPr lang="en-US" altLang="ko-KR" sz="200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900" dirty="0"/>
                        <a:t>영재아동연구 및 평가</a:t>
                      </a:r>
                      <a:endParaRPr lang="en-US" altLang="ko-KR" sz="190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/>
                        <a:t>창의성발달과 교육</a:t>
                      </a:r>
                      <a:endParaRPr lang="en-US" altLang="ko-K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/>
                        <a:t>사회정서발달</a:t>
                      </a:r>
                      <a:endParaRPr lang="en-US" altLang="ko-KR" sz="20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 err="1"/>
                        <a:t>영유아발달</a:t>
                      </a:r>
                      <a:endParaRPr lang="en-US" altLang="ko-KR" sz="20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/>
                        <a:t>인지 및 </a:t>
                      </a:r>
                      <a:r>
                        <a:rPr lang="ko-KR" altLang="en-US" sz="2000" dirty="0" err="1"/>
                        <a:t>뇌발달</a:t>
                      </a:r>
                      <a:endParaRPr lang="en-US" altLang="ko-KR" sz="20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/>
                        <a:t>정신건강</a:t>
                      </a:r>
                      <a:endParaRPr lang="en-US" altLang="ko-KR" sz="20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/>
                        <a:t>청소년심리학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/>
                        <a:t>보육교사론</a:t>
                      </a:r>
                      <a:endParaRPr lang="en-US" altLang="ko-KR" sz="200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/>
                        <a:t>보육실습</a:t>
                      </a:r>
                      <a:endParaRPr lang="en-US" altLang="ko-KR" sz="20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/>
                        <a:t>부모교육론</a:t>
                      </a:r>
                      <a:endParaRPr lang="en-US" altLang="ko-KR" sz="20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 err="1"/>
                        <a:t>영유아교수방법</a:t>
                      </a:r>
                      <a:endParaRPr lang="en-US" altLang="ko-KR" sz="20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800" dirty="0" err="1"/>
                        <a:t>영유아사회정서지도</a:t>
                      </a:r>
                      <a:endParaRPr lang="en-US" altLang="ko-KR" sz="180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err="1"/>
                        <a:t>영유아프로그램개발과평가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017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83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EDA7CE8-274C-4D2A-B143-9D40B08D2BEA}"/>
              </a:ext>
            </a:extLst>
          </p:cNvPr>
          <p:cNvSpPr/>
          <p:nvPr/>
        </p:nvSpPr>
        <p:spPr>
          <a:xfrm>
            <a:off x="652536" y="1140011"/>
            <a:ext cx="11062386" cy="507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6CA5B60-4DAE-49BE-A547-BFB92B622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36" y="640509"/>
            <a:ext cx="5161668" cy="499502"/>
          </a:xfrm>
        </p:spPr>
        <p:txBody>
          <a:bodyPr>
            <a:noAutofit/>
          </a:bodyPr>
          <a:lstStyle/>
          <a:p>
            <a:r>
              <a:rPr lang="ko-KR" altLang="en-US" sz="4000" b="1" dirty="0">
                <a:solidFill>
                  <a:srgbClr val="00B0F0"/>
                </a:solidFill>
              </a:rPr>
              <a:t>수강 로드맵</a:t>
            </a:r>
          </a:p>
        </p:txBody>
      </p:sp>
      <p:sp>
        <p:nvSpPr>
          <p:cNvPr id="58" name="직사각형 57"/>
          <p:cNvSpPr/>
          <p:nvPr/>
        </p:nvSpPr>
        <p:spPr>
          <a:xfrm>
            <a:off x="932848" y="1340812"/>
            <a:ext cx="10600670" cy="4590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ko-KR" altLang="en-US" sz="4000" dirty="0">
                <a:latin typeface="+mj-ea"/>
                <a:ea typeface="+mj-ea"/>
              </a:rPr>
              <a:t>기반이 되는 핵심과목 수강 미리 미리</a:t>
            </a:r>
            <a:endParaRPr lang="en-US" altLang="ko-KR" sz="4000" dirty="0">
              <a:latin typeface="+mj-ea"/>
              <a:ea typeface="+mj-ea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ko-KR" altLang="en-US" sz="4000" dirty="0">
                <a:latin typeface="+mj-ea"/>
                <a:ea typeface="+mj-ea"/>
              </a:rPr>
              <a:t>모든 과목이 매해 개설되는 것은 아님</a:t>
            </a:r>
            <a:endParaRPr lang="en-US" altLang="ko-KR" sz="4000" dirty="0">
              <a:latin typeface="+mj-ea"/>
              <a:ea typeface="+mj-ea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ko-KR" altLang="en-US" sz="4000" dirty="0">
                <a:latin typeface="+mj-ea"/>
                <a:ea typeface="+mj-ea"/>
              </a:rPr>
              <a:t>영역별로 과목 골고루 들어보기</a:t>
            </a:r>
            <a:endParaRPr lang="en-US" altLang="ko-KR" sz="4000" dirty="0">
              <a:latin typeface="+mj-ea"/>
              <a:ea typeface="+mj-ea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ko-KR" altLang="en-US" sz="4000" dirty="0">
                <a:latin typeface="+mj-ea"/>
                <a:ea typeface="+mj-ea"/>
              </a:rPr>
              <a:t>자격증을 원한다면 관련 과목 먼저 확인</a:t>
            </a:r>
            <a:endParaRPr lang="en-US" altLang="ko-KR" sz="4000" dirty="0">
              <a:latin typeface="+mj-ea"/>
              <a:ea typeface="+mj-ea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ko-KR" altLang="en-US" sz="4000" dirty="0">
                <a:latin typeface="+mj-ea"/>
                <a:ea typeface="+mj-ea"/>
              </a:rPr>
              <a:t>실습을 생각한다면 미리 고려해야</a:t>
            </a:r>
          </a:p>
        </p:txBody>
      </p:sp>
    </p:spTree>
    <p:extLst>
      <p:ext uri="{BB962C8B-B14F-4D97-AF65-F5344CB8AC3E}">
        <p14:creationId xmlns:p14="http://schemas.microsoft.com/office/powerpoint/2010/main" val="3743039192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추억">
  <a:themeElements>
    <a:clrScheme name="추억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추억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TM02900771[[fn=조각]]</Template>
  <TotalTime>1163</TotalTime>
  <Words>1133</Words>
  <Application>Microsoft Office PowerPoint</Application>
  <PresentationFormat>와이드스크린</PresentationFormat>
  <Paragraphs>428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22</vt:i4>
      </vt:variant>
    </vt:vector>
  </HeadingPairs>
  <TitlesOfParts>
    <vt:vector size="33" baseType="lpstr">
      <vt:lpstr>굴림</vt:lpstr>
      <vt:lpstr>맑은 고딕</vt:lpstr>
      <vt:lpstr>바탕</vt:lpstr>
      <vt:lpstr>한컴돋움</vt:lpstr>
      <vt:lpstr>Arial</vt:lpstr>
      <vt:lpstr>Calibri</vt:lpstr>
      <vt:lpstr>Calibri Light</vt:lpstr>
      <vt:lpstr>Wingdings 2</vt:lpstr>
      <vt:lpstr>HDOfficeLightV0</vt:lpstr>
      <vt:lpstr>1_HDOfficeLightV0</vt:lpstr>
      <vt:lpstr>추억</vt:lpstr>
      <vt:lpstr>아동청소년학과</vt:lpstr>
      <vt:lpstr>학과소개 </vt:lpstr>
      <vt:lpstr>PowerPoint 프레젠테이션</vt:lpstr>
      <vt:lpstr>미래 직업전망 2020</vt:lpstr>
      <vt:lpstr>PowerPoint 프레젠테이션</vt:lpstr>
      <vt:lpstr>교수소개</vt:lpstr>
      <vt:lpstr>수업 소개</vt:lpstr>
      <vt:lpstr>주제영역 과목 (가나다 순)</vt:lpstr>
      <vt:lpstr>수강 로드맵</vt:lpstr>
      <vt:lpstr>아동청소년 자격증 및 관련 과목</vt:lpstr>
      <vt:lpstr>보육교사 과목 (17과목 51학점)</vt:lpstr>
      <vt:lpstr>유치원 정교사 과목 (기본이수과목)</vt:lpstr>
      <vt:lpstr>유치원 정교사 과목 (교직과목)</vt:lpstr>
      <vt:lpstr>  발달재활사(놀이심리영역) 과목 (14과목, 42학점)</vt:lpstr>
      <vt:lpstr>  청소년상담사 (과목 이수 필수 아님. 시험으로 취득) </vt:lpstr>
      <vt:lpstr>진로 및 직업 소개 (선배 인터뷰)</vt:lpstr>
      <vt:lpstr>PowerPoint 프레젠테이션</vt:lpstr>
      <vt:lpstr>Check! 주의!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60</cp:revision>
  <dcterms:created xsi:type="dcterms:W3CDTF">2018-11-21T00:28:07Z</dcterms:created>
  <dcterms:modified xsi:type="dcterms:W3CDTF">2018-11-22T08:55:21Z</dcterms:modified>
</cp:coreProperties>
</file>